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</p:sldIdLst>
  <p:sldSz cx="13320713" cy="7559675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5089" y="1237197"/>
            <a:ext cx="9990535" cy="2631887"/>
          </a:xfrm>
        </p:spPr>
        <p:txBody>
          <a:bodyPr anchor="b"/>
          <a:lstStyle>
            <a:lvl1pPr algn="ctr">
              <a:defRPr sz="655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5089" y="3970580"/>
            <a:ext cx="9990535" cy="1825171"/>
          </a:xfrm>
        </p:spPr>
        <p:txBody>
          <a:bodyPr/>
          <a:lstStyle>
            <a:lvl1pPr marL="0" indent="0" algn="ctr">
              <a:buNone/>
              <a:defRPr sz="2622"/>
            </a:lvl1pPr>
            <a:lvl2pPr marL="499537" indent="0" algn="ctr">
              <a:buNone/>
              <a:defRPr sz="2185"/>
            </a:lvl2pPr>
            <a:lvl3pPr marL="999073" indent="0" algn="ctr">
              <a:buNone/>
              <a:defRPr sz="1967"/>
            </a:lvl3pPr>
            <a:lvl4pPr marL="1498610" indent="0" algn="ctr">
              <a:buNone/>
              <a:defRPr sz="1748"/>
            </a:lvl4pPr>
            <a:lvl5pPr marL="1998147" indent="0" algn="ctr">
              <a:buNone/>
              <a:defRPr sz="1748"/>
            </a:lvl5pPr>
            <a:lvl6pPr marL="2497684" indent="0" algn="ctr">
              <a:buNone/>
              <a:defRPr sz="1748"/>
            </a:lvl6pPr>
            <a:lvl7pPr marL="2997220" indent="0" algn="ctr">
              <a:buNone/>
              <a:defRPr sz="1748"/>
            </a:lvl7pPr>
            <a:lvl8pPr marL="3496757" indent="0" algn="ctr">
              <a:buNone/>
              <a:defRPr sz="1748"/>
            </a:lvl8pPr>
            <a:lvl9pPr marL="3996294" indent="0" algn="ctr">
              <a:buNone/>
              <a:defRPr sz="174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28E7-9568-4260-A599-542B10F1D53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039C-3760-493C-B3C2-15245DEE1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5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28E7-9568-4260-A599-542B10F1D53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039C-3760-493C-B3C2-15245DEE1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4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32635" y="402483"/>
            <a:ext cx="2872279" cy="640647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5799" y="402483"/>
            <a:ext cx="8450327" cy="640647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28E7-9568-4260-A599-542B10F1D53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039C-3760-493C-B3C2-15245DEE1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0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28E7-9568-4260-A599-542B10F1D53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039C-3760-493C-B3C2-15245DEE1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9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861" y="1884670"/>
            <a:ext cx="11489115" cy="3144614"/>
          </a:xfrm>
        </p:spPr>
        <p:txBody>
          <a:bodyPr anchor="b"/>
          <a:lstStyle>
            <a:lvl1pPr>
              <a:defRPr sz="655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861" y="5059034"/>
            <a:ext cx="11489115" cy="1653678"/>
          </a:xfrm>
        </p:spPr>
        <p:txBody>
          <a:bodyPr/>
          <a:lstStyle>
            <a:lvl1pPr marL="0" indent="0">
              <a:buNone/>
              <a:defRPr sz="2622">
                <a:solidFill>
                  <a:schemeClr val="tx1">
                    <a:tint val="75000"/>
                  </a:schemeClr>
                </a:solidFill>
              </a:defRPr>
            </a:lvl1pPr>
            <a:lvl2pPr marL="499537" indent="0">
              <a:buNone/>
              <a:defRPr sz="2185">
                <a:solidFill>
                  <a:schemeClr val="tx1">
                    <a:tint val="75000"/>
                  </a:schemeClr>
                </a:solidFill>
              </a:defRPr>
            </a:lvl2pPr>
            <a:lvl3pPr marL="999073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3pPr>
            <a:lvl4pPr marL="1498610" indent="0">
              <a:buNone/>
              <a:defRPr sz="1748">
                <a:solidFill>
                  <a:schemeClr val="tx1">
                    <a:tint val="75000"/>
                  </a:schemeClr>
                </a:solidFill>
              </a:defRPr>
            </a:lvl4pPr>
            <a:lvl5pPr marL="1998147" indent="0">
              <a:buNone/>
              <a:defRPr sz="1748">
                <a:solidFill>
                  <a:schemeClr val="tx1">
                    <a:tint val="75000"/>
                  </a:schemeClr>
                </a:solidFill>
              </a:defRPr>
            </a:lvl5pPr>
            <a:lvl6pPr marL="2497684" indent="0">
              <a:buNone/>
              <a:defRPr sz="1748">
                <a:solidFill>
                  <a:schemeClr val="tx1">
                    <a:tint val="75000"/>
                  </a:schemeClr>
                </a:solidFill>
              </a:defRPr>
            </a:lvl6pPr>
            <a:lvl7pPr marL="2997220" indent="0">
              <a:buNone/>
              <a:defRPr sz="1748">
                <a:solidFill>
                  <a:schemeClr val="tx1">
                    <a:tint val="75000"/>
                  </a:schemeClr>
                </a:solidFill>
              </a:defRPr>
            </a:lvl7pPr>
            <a:lvl8pPr marL="3496757" indent="0">
              <a:buNone/>
              <a:defRPr sz="1748">
                <a:solidFill>
                  <a:schemeClr val="tx1">
                    <a:tint val="75000"/>
                  </a:schemeClr>
                </a:solidFill>
              </a:defRPr>
            </a:lvl8pPr>
            <a:lvl9pPr marL="3996294" indent="0">
              <a:buNone/>
              <a:defRPr sz="17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28E7-9568-4260-A599-542B10F1D53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039C-3760-493C-B3C2-15245DEE1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5799" y="2012414"/>
            <a:ext cx="5661303" cy="479654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43611" y="2012414"/>
            <a:ext cx="5661303" cy="479654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28E7-9568-4260-A599-542B10F1D53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039C-3760-493C-B3C2-15245DEE1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1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534" y="402483"/>
            <a:ext cx="11489115" cy="146118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535" y="1853171"/>
            <a:ext cx="5635285" cy="908210"/>
          </a:xfrm>
        </p:spPr>
        <p:txBody>
          <a:bodyPr anchor="b"/>
          <a:lstStyle>
            <a:lvl1pPr marL="0" indent="0">
              <a:buNone/>
              <a:defRPr sz="2622" b="1"/>
            </a:lvl1pPr>
            <a:lvl2pPr marL="499537" indent="0">
              <a:buNone/>
              <a:defRPr sz="2185" b="1"/>
            </a:lvl2pPr>
            <a:lvl3pPr marL="999073" indent="0">
              <a:buNone/>
              <a:defRPr sz="1967" b="1"/>
            </a:lvl3pPr>
            <a:lvl4pPr marL="1498610" indent="0">
              <a:buNone/>
              <a:defRPr sz="1748" b="1"/>
            </a:lvl4pPr>
            <a:lvl5pPr marL="1998147" indent="0">
              <a:buNone/>
              <a:defRPr sz="1748" b="1"/>
            </a:lvl5pPr>
            <a:lvl6pPr marL="2497684" indent="0">
              <a:buNone/>
              <a:defRPr sz="1748" b="1"/>
            </a:lvl6pPr>
            <a:lvl7pPr marL="2997220" indent="0">
              <a:buNone/>
              <a:defRPr sz="1748" b="1"/>
            </a:lvl7pPr>
            <a:lvl8pPr marL="3496757" indent="0">
              <a:buNone/>
              <a:defRPr sz="1748" b="1"/>
            </a:lvl8pPr>
            <a:lvl9pPr marL="3996294" indent="0">
              <a:buNone/>
              <a:defRPr sz="174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535" y="2761381"/>
            <a:ext cx="5635285" cy="406157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43611" y="1853171"/>
            <a:ext cx="5663038" cy="908210"/>
          </a:xfrm>
        </p:spPr>
        <p:txBody>
          <a:bodyPr anchor="b"/>
          <a:lstStyle>
            <a:lvl1pPr marL="0" indent="0">
              <a:buNone/>
              <a:defRPr sz="2622" b="1"/>
            </a:lvl1pPr>
            <a:lvl2pPr marL="499537" indent="0">
              <a:buNone/>
              <a:defRPr sz="2185" b="1"/>
            </a:lvl2pPr>
            <a:lvl3pPr marL="999073" indent="0">
              <a:buNone/>
              <a:defRPr sz="1967" b="1"/>
            </a:lvl3pPr>
            <a:lvl4pPr marL="1498610" indent="0">
              <a:buNone/>
              <a:defRPr sz="1748" b="1"/>
            </a:lvl4pPr>
            <a:lvl5pPr marL="1998147" indent="0">
              <a:buNone/>
              <a:defRPr sz="1748" b="1"/>
            </a:lvl5pPr>
            <a:lvl6pPr marL="2497684" indent="0">
              <a:buNone/>
              <a:defRPr sz="1748" b="1"/>
            </a:lvl6pPr>
            <a:lvl7pPr marL="2997220" indent="0">
              <a:buNone/>
              <a:defRPr sz="1748" b="1"/>
            </a:lvl7pPr>
            <a:lvl8pPr marL="3496757" indent="0">
              <a:buNone/>
              <a:defRPr sz="1748" b="1"/>
            </a:lvl8pPr>
            <a:lvl9pPr marL="3996294" indent="0">
              <a:buNone/>
              <a:defRPr sz="174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43611" y="2761381"/>
            <a:ext cx="5663038" cy="406157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28E7-9568-4260-A599-542B10F1D53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039C-3760-493C-B3C2-15245DEE1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28E7-9568-4260-A599-542B10F1D53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039C-3760-493C-B3C2-15245DEE1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1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28E7-9568-4260-A599-542B10F1D53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039C-3760-493C-B3C2-15245DEE1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0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535" y="503978"/>
            <a:ext cx="4296276" cy="176392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038" y="1088454"/>
            <a:ext cx="6743611" cy="5372269"/>
          </a:xfrm>
        </p:spPr>
        <p:txBody>
          <a:bodyPr/>
          <a:lstStyle>
            <a:lvl1pPr>
              <a:defRPr sz="3496"/>
            </a:lvl1pPr>
            <a:lvl2pPr>
              <a:defRPr sz="3059"/>
            </a:lvl2pPr>
            <a:lvl3pPr>
              <a:defRPr sz="2622"/>
            </a:lvl3pPr>
            <a:lvl4pPr>
              <a:defRPr sz="2185"/>
            </a:lvl4pPr>
            <a:lvl5pPr>
              <a:defRPr sz="2185"/>
            </a:lvl5pPr>
            <a:lvl6pPr>
              <a:defRPr sz="2185"/>
            </a:lvl6pPr>
            <a:lvl7pPr>
              <a:defRPr sz="2185"/>
            </a:lvl7pPr>
            <a:lvl8pPr>
              <a:defRPr sz="2185"/>
            </a:lvl8pPr>
            <a:lvl9pPr>
              <a:defRPr sz="2185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535" y="2267902"/>
            <a:ext cx="4296276" cy="4201570"/>
          </a:xfrm>
        </p:spPr>
        <p:txBody>
          <a:bodyPr/>
          <a:lstStyle>
            <a:lvl1pPr marL="0" indent="0">
              <a:buNone/>
              <a:defRPr sz="1748"/>
            </a:lvl1pPr>
            <a:lvl2pPr marL="499537" indent="0">
              <a:buNone/>
              <a:defRPr sz="1530"/>
            </a:lvl2pPr>
            <a:lvl3pPr marL="999073" indent="0">
              <a:buNone/>
              <a:defRPr sz="1311"/>
            </a:lvl3pPr>
            <a:lvl4pPr marL="1498610" indent="0">
              <a:buNone/>
              <a:defRPr sz="1093"/>
            </a:lvl4pPr>
            <a:lvl5pPr marL="1998147" indent="0">
              <a:buNone/>
              <a:defRPr sz="1093"/>
            </a:lvl5pPr>
            <a:lvl6pPr marL="2497684" indent="0">
              <a:buNone/>
              <a:defRPr sz="1093"/>
            </a:lvl6pPr>
            <a:lvl7pPr marL="2997220" indent="0">
              <a:buNone/>
              <a:defRPr sz="1093"/>
            </a:lvl7pPr>
            <a:lvl8pPr marL="3496757" indent="0">
              <a:buNone/>
              <a:defRPr sz="1093"/>
            </a:lvl8pPr>
            <a:lvl9pPr marL="3996294" indent="0">
              <a:buNone/>
              <a:defRPr sz="1093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28E7-9568-4260-A599-542B10F1D53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039C-3760-493C-B3C2-15245DEE1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5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535" y="503978"/>
            <a:ext cx="4296276" cy="176392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63038" y="1088454"/>
            <a:ext cx="6743611" cy="5372269"/>
          </a:xfrm>
        </p:spPr>
        <p:txBody>
          <a:bodyPr anchor="t"/>
          <a:lstStyle>
            <a:lvl1pPr marL="0" indent="0">
              <a:buNone/>
              <a:defRPr sz="3496"/>
            </a:lvl1pPr>
            <a:lvl2pPr marL="499537" indent="0">
              <a:buNone/>
              <a:defRPr sz="3059"/>
            </a:lvl2pPr>
            <a:lvl3pPr marL="999073" indent="0">
              <a:buNone/>
              <a:defRPr sz="2622"/>
            </a:lvl3pPr>
            <a:lvl4pPr marL="1498610" indent="0">
              <a:buNone/>
              <a:defRPr sz="2185"/>
            </a:lvl4pPr>
            <a:lvl5pPr marL="1998147" indent="0">
              <a:buNone/>
              <a:defRPr sz="2185"/>
            </a:lvl5pPr>
            <a:lvl6pPr marL="2497684" indent="0">
              <a:buNone/>
              <a:defRPr sz="2185"/>
            </a:lvl6pPr>
            <a:lvl7pPr marL="2997220" indent="0">
              <a:buNone/>
              <a:defRPr sz="2185"/>
            </a:lvl7pPr>
            <a:lvl8pPr marL="3496757" indent="0">
              <a:buNone/>
              <a:defRPr sz="2185"/>
            </a:lvl8pPr>
            <a:lvl9pPr marL="3996294" indent="0">
              <a:buNone/>
              <a:defRPr sz="2185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535" y="2267902"/>
            <a:ext cx="4296276" cy="4201570"/>
          </a:xfrm>
        </p:spPr>
        <p:txBody>
          <a:bodyPr/>
          <a:lstStyle>
            <a:lvl1pPr marL="0" indent="0">
              <a:buNone/>
              <a:defRPr sz="1748"/>
            </a:lvl1pPr>
            <a:lvl2pPr marL="499537" indent="0">
              <a:buNone/>
              <a:defRPr sz="1530"/>
            </a:lvl2pPr>
            <a:lvl3pPr marL="999073" indent="0">
              <a:buNone/>
              <a:defRPr sz="1311"/>
            </a:lvl3pPr>
            <a:lvl4pPr marL="1498610" indent="0">
              <a:buNone/>
              <a:defRPr sz="1093"/>
            </a:lvl4pPr>
            <a:lvl5pPr marL="1998147" indent="0">
              <a:buNone/>
              <a:defRPr sz="1093"/>
            </a:lvl5pPr>
            <a:lvl6pPr marL="2497684" indent="0">
              <a:buNone/>
              <a:defRPr sz="1093"/>
            </a:lvl6pPr>
            <a:lvl7pPr marL="2997220" indent="0">
              <a:buNone/>
              <a:defRPr sz="1093"/>
            </a:lvl7pPr>
            <a:lvl8pPr marL="3496757" indent="0">
              <a:buNone/>
              <a:defRPr sz="1093"/>
            </a:lvl8pPr>
            <a:lvl9pPr marL="3996294" indent="0">
              <a:buNone/>
              <a:defRPr sz="1093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28E7-9568-4260-A599-542B10F1D53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039C-3760-493C-B3C2-15245DEE1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1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5799" y="402483"/>
            <a:ext cx="11489115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799" y="2012414"/>
            <a:ext cx="11489115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5799" y="7006699"/>
            <a:ext cx="299716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228E7-9568-4260-A599-542B10F1D53B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12486" y="7006699"/>
            <a:ext cx="44957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07754" y="7006699"/>
            <a:ext cx="299716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2039C-3760-493C-B3C2-15245DEE1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3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99073" rtl="0" eaLnBrk="1" latinLnBrk="0" hangingPunct="1">
        <a:lnSpc>
          <a:spcPct val="90000"/>
        </a:lnSpc>
        <a:spcBef>
          <a:spcPct val="0"/>
        </a:spcBef>
        <a:buNone/>
        <a:defRPr sz="48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9768" indent="-249768" algn="l" defTabSz="999073" rtl="0" eaLnBrk="1" latinLnBrk="0" hangingPunct="1">
        <a:lnSpc>
          <a:spcPct val="90000"/>
        </a:lnSpc>
        <a:spcBef>
          <a:spcPts val="1093"/>
        </a:spcBef>
        <a:buFont typeface="Arial" panose="020B0604020202020204" pitchFamily="34" charset="0"/>
        <a:buChar char="•"/>
        <a:defRPr sz="3059" kern="1200">
          <a:solidFill>
            <a:schemeClr val="tx1"/>
          </a:solidFill>
          <a:latin typeface="+mn-lt"/>
          <a:ea typeface="+mn-ea"/>
          <a:cs typeface="+mn-cs"/>
        </a:defRPr>
      </a:lvl1pPr>
      <a:lvl2pPr marL="749305" indent="-249768" algn="l" defTabSz="999073" rtl="0" eaLnBrk="1" latinLnBrk="0" hangingPunct="1">
        <a:lnSpc>
          <a:spcPct val="90000"/>
        </a:lnSpc>
        <a:spcBef>
          <a:spcPts val="546"/>
        </a:spcBef>
        <a:buFont typeface="Arial" panose="020B0604020202020204" pitchFamily="34" charset="0"/>
        <a:buChar char="•"/>
        <a:defRPr sz="2622" kern="1200">
          <a:solidFill>
            <a:schemeClr val="tx1"/>
          </a:solidFill>
          <a:latin typeface="+mn-lt"/>
          <a:ea typeface="+mn-ea"/>
          <a:cs typeface="+mn-cs"/>
        </a:defRPr>
      </a:lvl2pPr>
      <a:lvl3pPr marL="1248842" indent="-249768" algn="l" defTabSz="999073" rtl="0" eaLnBrk="1" latinLnBrk="0" hangingPunct="1">
        <a:lnSpc>
          <a:spcPct val="90000"/>
        </a:lnSpc>
        <a:spcBef>
          <a:spcPts val="546"/>
        </a:spcBef>
        <a:buFont typeface="Arial" panose="020B0604020202020204" pitchFamily="34" charset="0"/>
        <a:buChar char="•"/>
        <a:defRPr sz="2185" kern="1200">
          <a:solidFill>
            <a:schemeClr val="tx1"/>
          </a:solidFill>
          <a:latin typeface="+mn-lt"/>
          <a:ea typeface="+mn-ea"/>
          <a:cs typeface="+mn-cs"/>
        </a:defRPr>
      </a:lvl3pPr>
      <a:lvl4pPr marL="1748379" indent="-249768" algn="l" defTabSz="999073" rtl="0" eaLnBrk="1" latinLnBrk="0" hangingPunct="1">
        <a:lnSpc>
          <a:spcPct val="90000"/>
        </a:lnSpc>
        <a:spcBef>
          <a:spcPts val="546"/>
        </a:spcBef>
        <a:buFont typeface="Arial" panose="020B0604020202020204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4pPr>
      <a:lvl5pPr marL="2247915" indent="-249768" algn="l" defTabSz="999073" rtl="0" eaLnBrk="1" latinLnBrk="0" hangingPunct="1">
        <a:lnSpc>
          <a:spcPct val="90000"/>
        </a:lnSpc>
        <a:spcBef>
          <a:spcPts val="546"/>
        </a:spcBef>
        <a:buFont typeface="Arial" panose="020B0604020202020204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5pPr>
      <a:lvl6pPr marL="2747452" indent="-249768" algn="l" defTabSz="999073" rtl="0" eaLnBrk="1" latinLnBrk="0" hangingPunct="1">
        <a:lnSpc>
          <a:spcPct val="90000"/>
        </a:lnSpc>
        <a:spcBef>
          <a:spcPts val="546"/>
        </a:spcBef>
        <a:buFont typeface="Arial" panose="020B0604020202020204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3246989" indent="-249768" algn="l" defTabSz="999073" rtl="0" eaLnBrk="1" latinLnBrk="0" hangingPunct="1">
        <a:lnSpc>
          <a:spcPct val="90000"/>
        </a:lnSpc>
        <a:spcBef>
          <a:spcPts val="546"/>
        </a:spcBef>
        <a:buFont typeface="Arial" panose="020B0604020202020204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746525" indent="-249768" algn="l" defTabSz="999073" rtl="0" eaLnBrk="1" latinLnBrk="0" hangingPunct="1">
        <a:lnSpc>
          <a:spcPct val="90000"/>
        </a:lnSpc>
        <a:spcBef>
          <a:spcPts val="546"/>
        </a:spcBef>
        <a:buFont typeface="Arial" panose="020B0604020202020204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4246062" indent="-249768" algn="l" defTabSz="999073" rtl="0" eaLnBrk="1" latinLnBrk="0" hangingPunct="1">
        <a:lnSpc>
          <a:spcPct val="90000"/>
        </a:lnSpc>
        <a:spcBef>
          <a:spcPts val="546"/>
        </a:spcBef>
        <a:buFont typeface="Arial" panose="020B0604020202020204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9073" rtl="0" eaLnBrk="1" latinLnBrk="0" hangingPunct="1">
        <a:defRPr sz="1967" kern="1200">
          <a:solidFill>
            <a:schemeClr val="tx1"/>
          </a:solidFill>
          <a:latin typeface="+mn-lt"/>
          <a:ea typeface="+mn-ea"/>
          <a:cs typeface="+mn-cs"/>
        </a:defRPr>
      </a:lvl1pPr>
      <a:lvl2pPr marL="499537" algn="l" defTabSz="999073" rtl="0" eaLnBrk="1" latinLnBrk="0" hangingPunct="1">
        <a:defRPr sz="1967" kern="1200">
          <a:solidFill>
            <a:schemeClr val="tx1"/>
          </a:solidFill>
          <a:latin typeface="+mn-lt"/>
          <a:ea typeface="+mn-ea"/>
          <a:cs typeface="+mn-cs"/>
        </a:defRPr>
      </a:lvl2pPr>
      <a:lvl3pPr marL="999073" algn="l" defTabSz="999073" rtl="0" eaLnBrk="1" latinLnBrk="0" hangingPunct="1">
        <a:defRPr sz="1967" kern="1200">
          <a:solidFill>
            <a:schemeClr val="tx1"/>
          </a:solidFill>
          <a:latin typeface="+mn-lt"/>
          <a:ea typeface="+mn-ea"/>
          <a:cs typeface="+mn-cs"/>
        </a:defRPr>
      </a:lvl3pPr>
      <a:lvl4pPr marL="1498610" algn="l" defTabSz="999073" rtl="0" eaLnBrk="1" latinLnBrk="0" hangingPunct="1">
        <a:defRPr sz="1967" kern="1200">
          <a:solidFill>
            <a:schemeClr val="tx1"/>
          </a:solidFill>
          <a:latin typeface="+mn-lt"/>
          <a:ea typeface="+mn-ea"/>
          <a:cs typeface="+mn-cs"/>
        </a:defRPr>
      </a:lvl4pPr>
      <a:lvl5pPr marL="1998147" algn="l" defTabSz="999073" rtl="0" eaLnBrk="1" latinLnBrk="0" hangingPunct="1">
        <a:defRPr sz="1967" kern="1200">
          <a:solidFill>
            <a:schemeClr val="tx1"/>
          </a:solidFill>
          <a:latin typeface="+mn-lt"/>
          <a:ea typeface="+mn-ea"/>
          <a:cs typeface="+mn-cs"/>
        </a:defRPr>
      </a:lvl5pPr>
      <a:lvl6pPr marL="2497684" algn="l" defTabSz="999073" rtl="0" eaLnBrk="1" latinLnBrk="0" hangingPunct="1"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997220" algn="l" defTabSz="999073" rtl="0" eaLnBrk="1" latinLnBrk="0" hangingPunct="1"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496757" algn="l" defTabSz="999073" rtl="0" eaLnBrk="1" latinLnBrk="0" hangingPunct="1"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996294" algn="l" defTabSz="999073" rtl="0" eaLnBrk="1" latinLnBrk="0" hangingPunct="1"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35807" y="1261841"/>
            <a:ext cx="11381794" cy="1876508"/>
          </a:xfrm>
        </p:spPr>
        <p:txBody>
          <a:bodyPr>
            <a:normAutofit fontScale="90000"/>
          </a:bodyPr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publikációs teljesítmény meghatározása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58265" y="4613097"/>
            <a:ext cx="12512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A scientometrics.org egy tudományos projekt, amelynek célja, hogy kutatókat illetve tudományterületeket egymással objektív módon hasonlítsuk össze azáltal, hogy minden egyes kutatót egy közös referenciaadatbázishoz hasonlítunk, amely a hasonló korú, és egyező tudományterületen aktív magyar kutatókat tartalmazza.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26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1077" y="1423298"/>
            <a:ext cx="247339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H-index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összes idézők alapján, minden </a:t>
            </a: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közlemény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336617" y="1461214"/>
            <a:ext cx="507299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Idézettség/év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független idézők alapján, első/utolsó/</a:t>
            </a:r>
            <a:r>
              <a:rPr lang="hu-HU" sz="1600" dirty="0" err="1">
                <a:latin typeface="Arial" panose="020B0604020202020204" pitchFamily="34" charset="0"/>
                <a:cs typeface="Arial" panose="020B0604020202020204" pitchFamily="34" charset="0"/>
              </a:rPr>
              <a:t>corr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. szerzős cikkek duplán számítanak, minden </a:t>
            </a: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közlemény</a:t>
            </a:r>
            <a:endParaRPr lang="en-US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254229" y="1457767"/>
            <a:ext cx="338667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Q1-es cikkek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csak első/utolsó/</a:t>
            </a:r>
            <a:r>
              <a:rPr lang="hu-HU" sz="1600" dirty="0" err="1">
                <a:latin typeface="Arial" panose="020B0604020202020204" pitchFamily="34" charset="0"/>
                <a:cs typeface="Arial" panose="020B0604020202020204" pitchFamily="34" charset="0"/>
              </a:rPr>
              <a:t>corr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. szerzős </a:t>
            </a: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cikk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az elmúlt 5 évből</a:t>
            </a:r>
            <a:endParaRPr lang="en-US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311090" y="4750686"/>
            <a:ext cx="3870983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Összesített rang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Q1-es </a:t>
            </a: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cikkek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száma 200%-</a:t>
            </a:r>
            <a:r>
              <a:rPr lang="hu-HU" sz="16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súllyal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551644" y="152533"/>
            <a:ext cx="33836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MTMT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Lekérdezés valós időben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zögletes összekötő 9"/>
          <p:cNvCxnSpPr>
            <a:stCxn id="8" idx="2"/>
            <a:endCxn id="4" idx="0"/>
          </p:cNvCxnSpPr>
          <p:nvPr/>
        </p:nvCxnSpPr>
        <p:spPr>
          <a:xfrm rot="5400000">
            <a:off x="4071506" y="-1748650"/>
            <a:ext cx="378210" cy="5965678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zögletes összekötő 10"/>
          <p:cNvCxnSpPr>
            <a:stCxn id="8" idx="2"/>
            <a:endCxn id="5" idx="0"/>
          </p:cNvCxnSpPr>
          <p:nvPr/>
        </p:nvCxnSpPr>
        <p:spPr>
          <a:xfrm rot="5400000">
            <a:off x="5850219" y="67982"/>
            <a:ext cx="416129" cy="237033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zögletes összekötő 13"/>
          <p:cNvCxnSpPr>
            <a:stCxn id="8" idx="2"/>
            <a:endCxn id="6" idx="0"/>
          </p:cNvCxnSpPr>
          <p:nvPr/>
        </p:nvCxnSpPr>
        <p:spPr>
          <a:xfrm rot="16200000" flipH="1">
            <a:off x="7889168" y="399367"/>
            <a:ext cx="412682" cy="170411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zögletes összekötő 16"/>
          <p:cNvCxnSpPr>
            <a:stCxn id="4" idx="2"/>
            <a:endCxn id="16" idx="0"/>
          </p:cNvCxnSpPr>
          <p:nvPr/>
        </p:nvCxnSpPr>
        <p:spPr>
          <a:xfrm rot="5400000">
            <a:off x="620977" y="3218864"/>
            <a:ext cx="1313592" cy="2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zögletes összekötő 19"/>
          <p:cNvCxnSpPr>
            <a:stCxn id="6" idx="2"/>
            <a:endCxn id="19" idx="0"/>
          </p:cNvCxnSpPr>
          <p:nvPr/>
        </p:nvCxnSpPr>
        <p:spPr>
          <a:xfrm rot="5400000">
            <a:off x="8308005" y="3236103"/>
            <a:ext cx="1279126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zögletes összekötő 22"/>
          <p:cNvCxnSpPr>
            <a:stCxn id="5" idx="2"/>
            <a:endCxn id="18" idx="0"/>
          </p:cNvCxnSpPr>
          <p:nvPr/>
        </p:nvCxnSpPr>
        <p:spPr>
          <a:xfrm rot="16200000" flipH="1">
            <a:off x="4456049" y="3017054"/>
            <a:ext cx="1207601" cy="37346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zövegdoboz 36"/>
          <p:cNvSpPr txBox="1"/>
          <p:nvPr/>
        </p:nvSpPr>
        <p:spPr>
          <a:xfrm>
            <a:off x="168441" y="2700565"/>
            <a:ext cx="10004260" cy="892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Összehasonlítás az azonos korú kutatókkal </a:t>
            </a:r>
            <a:r>
              <a:rPr lang="hu-H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(1)*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az adott tudományterületen belül, alapbeálltásként: azon kutatók, akik 2015.12.31. óta frissítettek</a:t>
            </a:r>
            <a:endParaRPr lang="hu-HU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églalap 44"/>
          <p:cNvSpPr/>
          <p:nvPr/>
        </p:nvSpPr>
        <p:spPr>
          <a:xfrm>
            <a:off x="-6940" y="5738543"/>
            <a:ext cx="47107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 </a:t>
            </a:r>
            <a:r>
              <a:rPr lang="hu-HU" sz="1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Publikációs kor </a:t>
            </a:r>
            <a:r>
              <a:rPr lang="hu-HU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alapján, az első tudományos közleményhez normalizálva. Pld: egy 10 éve aktív kémikus H-indexe az összes 10 évnél régebben aktív kémikus 10-éves kori H-indexével van összehasonlítva.</a:t>
            </a:r>
          </a:p>
          <a:p>
            <a:r>
              <a:rPr lang="hu-HU" sz="14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(2) </a:t>
            </a:r>
            <a:r>
              <a:rPr lang="hu-HU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egyező értékek esetén az összes egyező kutató átlaga</a:t>
            </a:r>
          </a:p>
          <a:p>
            <a:r>
              <a:rPr lang="hu-HU" sz="14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(3) </a:t>
            </a:r>
            <a:r>
              <a:rPr lang="hu-HU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 Élvonal pályázatban használt küszöbértékek alapján (https://nkfih.gov.hu/palyazoknak/nkfi-alap/elvonal-kutatoi-kivalosag-program-kkp17/palyazati-csomag/kkp-17)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57768" y="3875663"/>
            <a:ext cx="2440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H-index rang</a:t>
            </a:r>
            <a:r>
              <a:rPr lang="hu-H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hu-H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3311090" y="3807588"/>
            <a:ext cx="3870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Idézettség rang</a:t>
            </a:r>
            <a:r>
              <a:rPr lang="hu-H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7351754" y="3875666"/>
            <a:ext cx="3191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Q1-es cikk rang</a:t>
            </a:r>
            <a:r>
              <a:rPr lang="hu-H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hu-H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zögletes összekötő 27"/>
          <p:cNvCxnSpPr>
            <a:stCxn id="16" idx="2"/>
            <a:endCxn id="7" idx="1"/>
          </p:cNvCxnSpPr>
          <p:nvPr/>
        </p:nvCxnSpPr>
        <p:spPr>
          <a:xfrm rot="16200000" flipH="1">
            <a:off x="2226252" y="4127512"/>
            <a:ext cx="136359" cy="2033318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zögletes összekötő 31"/>
          <p:cNvCxnSpPr>
            <a:stCxn id="18" idx="2"/>
            <a:endCxn id="7" idx="0"/>
          </p:cNvCxnSpPr>
          <p:nvPr/>
        </p:nvCxnSpPr>
        <p:spPr>
          <a:xfrm>
            <a:off x="5246582" y="4453919"/>
            <a:ext cx="0" cy="2967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zögletes összekötő 34"/>
          <p:cNvCxnSpPr>
            <a:stCxn id="19" idx="2"/>
            <a:endCxn id="7" idx="3"/>
          </p:cNvCxnSpPr>
          <p:nvPr/>
        </p:nvCxnSpPr>
        <p:spPr>
          <a:xfrm rot="5400000">
            <a:off x="7996643" y="4261426"/>
            <a:ext cx="136356" cy="1765495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/>
          <p:cNvSpPr txBox="1"/>
          <p:nvPr/>
        </p:nvSpPr>
        <p:spPr>
          <a:xfrm>
            <a:off x="10625560" y="1423294"/>
            <a:ext cx="269515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 impakt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évente a top 10%-ban </a:t>
            </a: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idézett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első/utolsó/</a:t>
            </a:r>
            <a:r>
              <a:rPr lang="hu-HU" sz="1600" dirty="0" err="1">
                <a:latin typeface="Arial" panose="020B0604020202020204" pitchFamily="34" charset="0"/>
                <a:cs typeface="Arial" panose="020B0604020202020204" pitchFamily="34" charset="0"/>
              </a:rPr>
              <a:t>corr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. szerzős </a:t>
            </a: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cikkek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száma az elmúlt 10 évből</a:t>
            </a:r>
            <a:r>
              <a:rPr lang="hu-HU" sz="16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en-US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6251503" y="5889459"/>
            <a:ext cx="5367505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Overall </a:t>
            </a:r>
            <a:r>
              <a:rPr lang="hu-HU" sz="3600" dirty="0" err="1">
                <a:latin typeface="Arial" panose="020B0604020202020204" pitchFamily="34" charset="0"/>
                <a:cs typeface="Arial" panose="020B0604020202020204" pitchFamily="34" charset="0"/>
              </a:rPr>
              <a:t>score</a:t>
            </a:r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algn="ctr"/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Összesített rang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hu-H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(excellence)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*4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zögletes összekötő 25"/>
          <p:cNvCxnSpPr>
            <a:stCxn id="8" idx="2"/>
            <a:endCxn id="24" idx="0"/>
          </p:cNvCxnSpPr>
          <p:nvPr/>
        </p:nvCxnSpPr>
        <p:spPr>
          <a:xfrm rot="16200000" flipH="1">
            <a:off x="9419189" y="-1130655"/>
            <a:ext cx="378209" cy="4729687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zögletes összekötő 35"/>
          <p:cNvCxnSpPr>
            <a:stCxn id="7" idx="2"/>
            <a:endCxn id="25" idx="1"/>
          </p:cNvCxnSpPr>
          <p:nvPr/>
        </p:nvCxnSpPr>
        <p:spPr>
          <a:xfrm rot="16200000" flipH="1">
            <a:off x="5387405" y="5533192"/>
            <a:ext cx="723275" cy="1004921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zögletes összekötő 37"/>
          <p:cNvCxnSpPr>
            <a:stCxn id="24" idx="2"/>
            <a:endCxn id="25" idx="3"/>
          </p:cNvCxnSpPr>
          <p:nvPr/>
        </p:nvCxnSpPr>
        <p:spPr>
          <a:xfrm rot="5400000">
            <a:off x="10124683" y="4548836"/>
            <a:ext cx="3342781" cy="354129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Szalag felülnézetben 62"/>
          <p:cNvSpPr/>
          <p:nvPr/>
        </p:nvSpPr>
        <p:spPr>
          <a:xfrm>
            <a:off x="57768" y="28272"/>
            <a:ext cx="4235648" cy="802002"/>
          </a:xfrm>
          <a:prstGeom prst="ribbon2">
            <a:avLst>
              <a:gd name="adj1" fmla="val 16667"/>
              <a:gd name="adj2" fmla="val 7082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IV, V, VI, VII, VIII, X, XI tudományterületek esetén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0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-107904" y="1423298"/>
            <a:ext cx="27262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H-index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összes idéző alapján, minden </a:t>
            </a: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közlemény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945853" y="1441361"/>
            <a:ext cx="419733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Idézettség/év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független idézők alapján, minden </a:t>
            </a: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közlemény</a:t>
            </a:r>
            <a:endParaRPr lang="en-US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618688" y="1441361"/>
            <a:ext cx="48651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Közlemények</a:t>
            </a:r>
            <a:r>
              <a:rPr lang="hu-HU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hu-H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 száma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az elmúlt 5 évből</a:t>
            </a:r>
            <a:endParaRPr lang="en-US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957853" y="4984332"/>
            <a:ext cx="4327627" cy="892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Összesített rang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közlemények száma 200%-</a:t>
            </a:r>
            <a:r>
              <a:rPr lang="hu-HU" sz="16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súllyal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513544" y="152533"/>
            <a:ext cx="33836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MTMT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Lekérdezés valós időben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zögletes összekötő 9"/>
          <p:cNvCxnSpPr>
            <a:stCxn id="8" idx="2"/>
            <a:endCxn id="4" idx="0"/>
          </p:cNvCxnSpPr>
          <p:nvPr/>
        </p:nvCxnSpPr>
        <p:spPr>
          <a:xfrm rot="5400000">
            <a:off x="4033406" y="-1748650"/>
            <a:ext cx="378210" cy="5965678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zögletes összekötő 10"/>
          <p:cNvCxnSpPr>
            <a:stCxn id="8" idx="2"/>
            <a:endCxn id="5" idx="0"/>
          </p:cNvCxnSpPr>
          <p:nvPr/>
        </p:nvCxnSpPr>
        <p:spPr>
          <a:xfrm rot="5400000">
            <a:off x="5426798" y="-337191"/>
            <a:ext cx="396276" cy="316082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zögletes összekötő 13"/>
          <p:cNvCxnSpPr>
            <a:stCxn id="8" idx="2"/>
            <a:endCxn id="6" idx="0"/>
          </p:cNvCxnSpPr>
          <p:nvPr/>
        </p:nvCxnSpPr>
        <p:spPr>
          <a:xfrm rot="16200000" flipH="1">
            <a:off x="7430163" y="820272"/>
            <a:ext cx="396276" cy="845902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zögletes összekötő 16"/>
          <p:cNvCxnSpPr>
            <a:stCxn id="4" idx="2"/>
            <a:endCxn id="16" idx="0"/>
          </p:cNvCxnSpPr>
          <p:nvPr/>
        </p:nvCxnSpPr>
        <p:spPr>
          <a:xfrm rot="16200000" flipH="1">
            <a:off x="551442" y="3265859"/>
            <a:ext cx="1427111" cy="19533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zögletes összekötő 19"/>
          <p:cNvCxnSpPr>
            <a:stCxn id="6" idx="2"/>
            <a:endCxn id="19" idx="0"/>
          </p:cNvCxnSpPr>
          <p:nvPr/>
        </p:nvCxnSpPr>
        <p:spPr>
          <a:xfrm rot="16200000" flipH="1">
            <a:off x="7225833" y="3159331"/>
            <a:ext cx="1650838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zögletes összekötő 22"/>
          <p:cNvCxnSpPr>
            <a:stCxn id="5" idx="2"/>
            <a:endCxn id="18" idx="0"/>
          </p:cNvCxnSpPr>
          <p:nvPr/>
        </p:nvCxnSpPr>
        <p:spPr>
          <a:xfrm rot="16200000" flipH="1">
            <a:off x="3362340" y="3262315"/>
            <a:ext cx="1405149" cy="4078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zövegdoboz 36"/>
          <p:cNvSpPr txBox="1"/>
          <p:nvPr/>
        </p:nvSpPr>
        <p:spPr>
          <a:xfrm>
            <a:off x="130340" y="2700565"/>
            <a:ext cx="10559561" cy="892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Összehasonlítás az azonos korú kutatókkal </a:t>
            </a:r>
            <a:r>
              <a:rPr lang="hu-H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(2)*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az adott tudományterületen belül, alapbeálltásként: azon kutatók, akik 2015.12.31. óta frissítettek</a:t>
            </a:r>
            <a:endParaRPr lang="hu-HU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églalap 44"/>
          <p:cNvSpPr/>
          <p:nvPr/>
        </p:nvSpPr>
        <p:spPr>
          <a:xfrm>
            <a:off x="0" y="6015540"/>
            <a:ext cx="8003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 </a:t>
            </a:r>
            <a:r>
              <a:rPr lang="hu-HU" sz="1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közlemény: cikk (folyóiratban megjelent szakcikk, összefoglaló cikk, rövid közlemény, konferenciaközlemény), </a:t>
            </a:r>
            <a:r>
              <a:rPr lang="hu-HU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sok szerzős </a:t>
            </a:r>
            <a:r>
              <a:rPr lang="hu-HU" sz="1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vagy csoportos </a:t>
            </a:r>
            <a:r>
              <a:rPr lang="hu-HU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szerzőségű szakcikk, könyv </a:t>
            </a:r>
            <a:r>
              <a:rPr lang="hu-HU" sz="1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(szakkönyv, monográfia, tanulmánykötet, kézikönyv, konferenciakötet) könyvrészlet (szaktanulmány, könyvfejezet, konferenciaközlemény) </a:t>
            </a:r>
          </a:p>
          <a:p>
            <a:r>
              <a:rPr lang="hu-HU" sz="12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(2) </a:t>
            </a:r>
            <a:r>
              <a:rPr lang="hu-HU" sz="12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Publikációs kor </a:t>
            </a:r>
            <a:r>
              <a:rPr lang="hu-HU" sz="1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alapján, az első tudományos közleményhez normalizálva. Pld: egy 10 éve aktív kutató H-indexe az összes 10 évnél régebben aktív kutató 10-éves kori H-indexével van összehasonlítva.</a:t>
            </a:r>
          </a:p>
          <a:p>
            <a:r>
              <a:rPr lang="hu-HU" sz="12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(3) </a:t>
            </a:r>
            <a:r>
              <a:rPr lang="hu-HU" sz="1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egyező értékek esetén az összes egyező kutató átlaga</a:t>
            </a:r>
          </a:p>
          <a:p>
            <a:r>
              <a:rPr lang="hu-HU" sz="12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(4) </a:t>
            </a:r>
            <a:r>
              <a:rPr lang="hu-HU" sz="1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 Élvonal pályázatban használt küszöbértékek alapján (https://nkfih.gov.hu/palyazoknak/nkfi-alap/elvonal-kutatoi-kivalosag-program-kkp17/palyazati-csomag/kkp-17)</a:t>
            </a:r>
          </a:p>
          <a:p>
            <a:endParaRPr lang="hu-HU" sz="1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38091" y="3989182"/>
            <a:ext cx="2473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H-index rang</a:t>
            </a:r>
            <a:r>
              <a:rPr lang="hu-H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hu-H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2216894" y="3985283"/>
            <a:ext cx="3736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Idézettség rang</a:t>
            </a:r>
            <a:r>
              <a:rPr lang="hu-H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6043158" y="3984751"/>
            <a:ext cx="4016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Közlemény rang</a:t>
            </a:r>
            <a:r>
              <a:rPr lang="hu-H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hu-H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zögletes összekötő 27"/>
          <p:cNvCxnSpPr>
            <a:stCxn id="16" idx="2"/>
            <a:endCxn id="7" idx="1"/>
          </p:cNvCxnSpPr>
          <p:nvPr/>
        </p:nvCxnSpPr>
        <p:spPr>
          <a:xfrm rot="16200000" flipH="1">
            <a:off x="2495760" y="3968514"/>
            <a:ext cx="241097" cy="2683089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zögletes összekötő 31"/>
          <p:cNvCxnSpPr>
            <a:stCxn id="18" idx="2"/>
            <a:endCxn id="7" idx="0"/>
          </p:cNvCxnSpPr>
          <p:nvPr/>
        </p:nvCxnSpPr>
        <p:spPr>
          <a:xfrm rot="16200000" flipH="1">
            <a:off x="4927128" y="3789793"/>
            <a:ext cx="352718" cy="203636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zögletes összekötő 34"/>
          <p:cNvCxnSpPr>
            <a:stCxn id="19" idx="2"/>
            <a:endCxn id="7" idx="0"/>
          </p:cNvCxnSpPr>
          <p:nvPr/>
        </p:nvCxnSpPr>
        <p:spPr>
          <a:xfrm rot="5400000">
            <a:off x="6909835" y="3842914"/>
            <a:ext cx="353250" cy="192958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/>
          <p:cNvSpPr txBox="1"/>
          <p:nvPr/>
        </p:nvSpPr>
        <p:spPr>
          <a:xfrm>
            <a:off x="10689901" y="1423294"/>
            <a:ext cx="2630809" cy="1549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 impakt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évente a top 10%-ban </a:t>
            </a: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idézett közlemények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száma az elmúlt 10 évből </a:t>
            </a:r>
            <a:r>
              <a:rPr lang="hu-HU" sz="16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(4) </a:t>
            </a:r>
            <a:endParaRPr lang="en-US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9119286" y="5994099"/>
            <a:ext cx="4118056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Overall </a:t>
            </a:r>
            <a:r>
              <a:rPr lang="hu-HU" sz="3600" dirty="0" err="1">
                <a:latin typeface="Arial" panose="020B0604020202020204" pitchFamily="34" charset="0"/>
                <a:cs typeface="Arial" panose="020B0604020202020204" pitchFamily="34" charset="0"/>
              </a:rPr>
              <a:t>score</a:t>
            </a:r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algn="ctr"/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Összesített rang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hu-H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(excellence)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*4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zögletes összekötő 25"/>
          <p:cNvCxnSpPr>
            <a:cxnSpLocks/>
            <a:stCxn id="8" idx="2"/>
            <a:endCxn id="24" idx="0"/>
          </p:cNvCxnSpPr>
          <p:nvPr/>
        </p:nvCxnSpPr>
        <p:spPr>
          <a:xfrm rot="16200000" flipH="1">
            <a:off x="9416224" y="-1165789"/>
            <a:ext cx="378209" cy="479995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zögletes összekötő 35"/>
          <p:cNvCxnSpPr>
            <a:stCxn id="7" idx="3"/>
            <a:endCxn id="25" idx="1"/>
          </p:cNvCxnSpPr>
          <p:nvPr/>
        </p:nvCxnSpPr>
        <p:spPr>
          <a:xfrm>
            <a:off x="8285480" y="5430608"/>
            <a:ext cx="833806" cy="125598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zögletes összekötő 37"/>
          <p:cNvCxnSpPr>
            <a:cxnSpLocks/>
            <a:stCxn id="24" idx="2"/>
            <a:endCxn id="25" idx="0"/>
          </p:cNvCxnSpPr>
          <p:nvPr/>
        </p:nvCxnSpPr>
        <p:spPr>
          <a:xfrm rot="5400000">
            <a:off x="10080979" y="4069771"/>
            <a:ext cx="3021663" cy="826992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Szalag felülnézetben 62"/>
          <p:cNvSpPr/>
          <p:nvPr/>
        </p:nvSpPr>
        <p:spPr>
          <a:xfrm>
            <a:off x="105860" y="27933"/>
            <a:ext cx="4235648" cy="802002"/>
          </a:xfrm>
          <a:prstGeom prst="ribbon2">
            <a:avLst>
              <a:gd name="adj1" fmla="val 16667"/>
              <a:gd name="adj2" fmla="val 7082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I, II</a:t>
            </a:r>
          </a:p>
          <a:p>
            <a:pPr algn="ctr"/>
            <a:r>
              <a:rPr lang="hu-H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tudományterületek esetén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70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-107904" y="1423298"/>
            <a:ext cx="27262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H-index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összes idéző alapján, minden </a:t>
            </a: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közlemény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870517" y="1423295"/>
            <a:ext cx="419733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Idézettség/év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független idézők alapján, minden </a:t>
            </a: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közlemény</a:t>
            </a:r>
            <a:endParaRPr lang="en-US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423017" y="1407259"/>
            <a:ext cx="45637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Q1-es cikkek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az elmúlt 5 évből</a:t>
            </a:r>
            <a:endParaRPr lang="en-US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534003" y="4870388"/>
            <a:ext cx="4327627" cy="892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Összesített rang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Q1-es közlemények száma 200%-</a:t>
            </a:r>
            <a:r>
              <a:rPr lang="hu-HU" sz="16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súllyal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513544" y="152533"/>
            <a:ext cx="33836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MTMT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Lekérdezés valós időben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zögletes összekötő 9"/>
          <p:cNvCxnSpPr>
            <a:stCxn id="8" idx="2"/>
            <a:endCxn id="4" idx="0"/>
          </p:cNvCxnSpPr>
          <p:nvPr/>
        </p:nvCxnSpPr>
        <p:spPr>
          <a:xfrm rot="5400000">
            <a:off x="4033406" y="-1748650"/>
            <a:ext cx="378210" cy="5965678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zögletes összekötő 10"/>
          <p:cNvCxnSpPr>
            <a:stCxn id="8" idx="2"/>
            <a:endCxn id="5" idx="0"/>
          </p:cNvCxnSpPr>
          <p:nvPr/>
        </p:nvCxnSpPr>
        <p:spPr>
          <a:xfrm rot="5400000">
            <a:off x="5898163" y="116108"/>
            <a:ext cx="378210" cy="223616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zögletes összekötő 13"/>
          <p:cNvCxnSpPr>
            <a:stCxn id="8" idx="2"/>
            <a:endCxn id="6" idx="0"/>
          </p:cNvCxnSpPr>
          <p:nvPr/>
        </p:nvCxnSpPr>
        <p:spPr>
          <a:xfrm rot="16200000" flipH="1">
            <a:off x="7774041" y="476394"/>
            <a:ext cx="362174" cy="149955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zögletes összekötő 16"/>
          <p:cNvCxnSpPr>
            <a:stCxn id="4" idx="2"/>
            <a:endCxn id="16" idx="0"/>
          </p:cNvCxnSpPr>
          <p:nvPr/>
        </p:nvCxnSpPr>
        <p:spPr>
          <a:xfrm rot="5400000">
            <a:off x="650987" y="3146529"/>
            <a:ext cx="1188703" cy="19787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zögletes összekötő 19"/>
          <p:cNvCxnSpPr>
            <a:stCxn id="6" idx="2"/>
            <a:endCxn id="19" idx="0"/>
          </p:cNvCxnSpPr>
          <p:nvPr/>
        </p:nvCxnSpPr>
        <p:spPr>
          <a:xfrm rot="16200000" flipH="1">
            <a:off x="7979552" y="3025165"/>
            <a:ext cx="1450964" cy="25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zögletes összekötő 22"/>
          <p:cNvCxnSpPr>
            <a:stCxn id="5" idx="2"/>
            <a:endCxn id="18" idx="0"/>
          </p:cNvCxnSpPr>
          <p:nvPr/>
        </p:nvCxnSpPr>
        <p:spPr>
          <a:xfrm rot="16200000" flipH="1">
            <a:off x="4363053" y="3168200"/>
            <a:ext cx="1262059" cy="49793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zövegdoboz 36"/>
          <p:cNvSpPr txBox="1"/>
          <p:nvPr/>
        </p:nvSpPr>
        <p:spPr>
          <a:xfrm>
            <a:off x="130340" y="2700565"/>
            <a:ext cx="10559561" cy="892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Összehasonlítás az azonos korú kutatókkal </a:t>
            </a:r>
            <a:r>
              <a:rPr lang="hu-H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(1)*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az adott tudományterületen belül, alapbeálltásként: azon kutatók, akik 2015.12.31. óta frissítettek</a:t>
            </a:r>
            <a:endParaRPr lang="hu-HU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églalap 44"/>
          <p:cNvSpPr/>
          <p:nvPr/>
        </p:nvSpPr>
        <p:spPr>
          <a:xfrm>
            <a:off x="30887" y="5960356"/>
            <a:ext cx="537918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 </a:t>
            </a:r>
            <a:r>
              <a:rPr lang="hu-HU" sz="14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Publikációs kor </a:t>
            </a:r>
            <a:r>
              <a:rPr lang="hu-HU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alapján, az első tudományos közleményhez normalizálva. Pld: egy 10 éve aktív kutató H-indexe az összes 10 évnél régebben aktív kutató 10-éves kori H-indexével van összehasonlítva.</a:t>
            </a:r>
          </a:p>
          <a:p>
            <a:r>
              <a:rPr lang="hu-HU" sz="14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(2) </a:t>
            </a:r>
            <a:r>
              <a:rPr lang="hu-HU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egyező értékek esetén az összes egyező kutató átlaga</a:t>
            </a:r>
          </a:p>
          <a:p>
            <a:r>
              <a:rPr lang="hu-HU" sz="14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(3) </a:t>
            </a:r>
            <a:r>
              <a:rPr lang="hu-HU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 Élvonal pályázatban használt küszöbértékek alapján (https://nkfih.gov.hu/palyazoknak/nkfi-alap/elvonal-kutatoi-kivalosag-program-kkp17/palyazati-csomag/kkp-17)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-1229" y="3750774"/>
            <a:ext cx="2473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H-index rang</a:t>
            </a:r>
            <a:r>
              <a:rPr lang="hu-H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hu-H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3150566" y="3824127"/>
            <a:ext cx="3736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Idézettség rang</a:t>
            </a:r>
            <a:r>
              <a:rPr lang="hu-H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6697067" y="3750775"/>
            <a:ext cx="4016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Q1-es cikkek rang</a:t>
            </a:r>
            <a:r>
              <a:rPr lang="hu-H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hu-H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zögletes összekötő 27"/>
          <p:cNvCxnSpPr>
            <a:stCxn id="16" idx="2"/>
            <a:endCxn id="7" idx="1"/>
          </p:cNvCxnSpPr>
          <p:nvPr/>
        </p:nvCxnSpPr>
        <p:spPr>
          <a:xfrm rot="16200000" flipH="1">
            <a:off x="2201943" y="3984603"/>
            <a:ext cx="365561" cy="2298559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zögletes összekötő 31"/>
          <p:cNvCxnSpPr>
            <a:stCxn id="18" idx="2"/>
            <a:endCxn id="7" idx="0"/>
          </p:cNvCxnSpPr>
          <p:nvPr/>
        </p:nvCxnSpPr>
        <p:spPr>
          <a:xfrm rot="16200000" flipH="1">
            <a:off x="5158433" y="4331004"/>
            <a:ext cx="399930" cy="67883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zögletes összekötő 34"/>
          <p:cNvCxnSpPr>
            <a:stCxn id="19" idx="2"/>
            <a:endCxn id="7" idx="3"/>
          </p:cNvCxnSpPr>
          <p:nvPr/>
        </p:nvCxnSpPr>
        <p:spPr>
          <a:xfrm rot="5400000">
            <a:off x="8100616" y="4712118"/>
            <a:ext cx="365560" cy="843532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/>
          <p:cNvSpPr txBox="1"/>
          <p:nvPr/>
        </p:nvSpPr>
        <p:spPr>
          <a:xfrm>
            <a:off x="10620356" y="1406012"/>
            <a:ext cx="27003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 impakt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évente a top 10%-ban </a:t>
            </a: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idézett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cikkek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száma az elmúlt 10 évből</a:t>
            </a:r>
            <a:r>
              <a:rPr lang="hu-HU" sz="16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(3) </a:t>
            </a:r>
            <a:endParaRPr lang="en-US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7629387" y="6216380"/>
            <a:ext cx="5367505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Overall </a:t>
            </a:r>
            <a:r>
              <a:rPr lang="hu-HU" sz="3600" dirty="0" err="1">
                <a:latin typeface="Arial" panose="020B0604020202020204" pitchFamily="34" charset="0"/>
                <a:cs typeface="Arial" panose="020B0604020202020204" pitchFamily="34" charset="0"/>
              </a:rPr>
              <a:t>score</a:t>
            </a:r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algn="ctr"/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Összesített rang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hu-H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(excellence)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*4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zögletes összekötő 25"/>
          <p:cNvCxnSpPr>
            <a:stCxn id="8" idx="2"/>
            <a:endCxn id="24" idx="0"/>
          </p:cNvCxnSpPr>
          <p:nvPr/>
        </p:nvCxnSpPr>
        <p:spPr>
          <a:xfrm rot="16200000" flipH="1">
            <a:off x="9407479" y="-1157045"/>
            <a:ext cx="360927" cy="476518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zögletes összekötő 35"/>
          <p:cNvCxnSpPr>
            <a:stCxn id="7" idx="2"/>
            <a:endCxn id="25" idx="1"/>
          </p:cNvCxnSpPr>
          <p:nvPr/>
        </p:nvCxnSpPr>
        <p:spPr>
          <a:xfrm rot="16200000" flipH="1">
            <a:off x="6182966" y="5277791"/>
            <a:ext cx="961272" cy="1931570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zögletes összekötő 37"/>
          <p:cNvCxnSpPr>
            <a:stCxn id="24" idx="2"/>
            <a:endCxn id="25" idx="0"/>
          </p:cNvCxnSpPr>
          <p:nvPr/>
        </p:nvCxnSpPr>
        <p:spPr>
          <a:xfrm rot="5400000">
            <a:off x="9429152" y="3674996"/>
            <a:ext cx="3425373" cy="165739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Szalag felülnézetben 62"/>
          <p:cNvSpPr/>
          <p:nvPr/>
        </p:nvSpPr>
        <p:spPr>
          <a:xfrm>
            <a:off x="105860" y="27933"/>
            <a:ext cx="4235648" cy="802002"/>
          </a:xfrm>
          <a:prstGeom prst="ribbon2">
            <a:avLst>
              <a:gd name="adj1" fmla="val 16667"/>
              <a:gd name="adj2" fmla="val 7082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</a:t>
            </a:r>
          </a:p>
          <a:p>
            <a:pPr algn="ctr"/>
            <a:r>
              <a:rPr lang="hu-H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tudományterület esetén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51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-107904" y="1423298"/>
            <a:ext cx="27262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H-index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összes idéző alapján, minden </a:t>
            </a: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közlemény</a:t>
            </a:r>
            <a:r>
              <a:rPr lang="hu-HU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hu-HU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945853" y="1441361"/>
            <a:ext cx="419733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Idézettség/év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független idézők alapján, minden </a:t>
            </a: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közlemény</a:t>
            </a:r>
            <a:r>
              <a:rPr lang="hu-HU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hu-HU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618688" y="1441361"/>
            <a:ext cx="48651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Q rangú cikkek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az elmúlt 5 évből</a:t>
            </a:r>
            <a:endParaRPr lang="en-US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957853" y="4984332"/>
            <a:ext cx="4327627" cy="892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Összesített rang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közlemények száma 200%-</a:t>
            </a:r>
            <a:r>
              <a:rPr lang="hu-HU" sz="16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súllyal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513544" y="152533"/>
            <a:ext cx="33836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MTMT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Lekérdezés valós időben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zögletes összekötő 9"/>
          <p:cNvCxnSpPr>
            <a:stCxn id="8" idx="2"/>
            <a:endCxn id="4" idx="0"/>
          </p:cNvCxnSpPr>
          <p:nvPr/>
        </p:nvCxnSpPr>
        <p:spPr>
          <a:xfrm rot="5400000">
            <a:off x="4033406" y="-1748650"/>
            <a:ext cx="378210" cy="5965678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zögletes összekötő 10"/>
          <p:cNvCxnSpPr>
            <a:stCxn id="8" idx="2"/>
            <a:endCxn id="5" idx="0"/>
          </p:cNvCxnSpPr>
          <p:nvPr/>
        </p:nvCxnSpPr>
        <p:spPr>
          <a:xfrm rot="5400000">
            <a:off x="5426798" y="-337191"/>
            <a:ext cx="396276" cy="316082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zögletes összekötő 13"/>
          <p:cNvCxnSpPr>
            <a:stCxn id="8" idx="2"/>
            <a:endCxn id="6" idx="0"/>
          </p:cNvCxnSpPr>
          <p:nvPr/>
        </p:nvCxnSpPr>
        <p:spPr>
          <a:xfrm rot="16200000" flipH="1">
            <a:off x="7430163" y="820272"/>
            <a:ext cx="396276" cy="845902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zögletes összekötő 16"/>
          <p:cNvCxnSpPr>
            <a:stCxn id="4" idx="2"/>
            <a:endCxn id="16" idx="0"/>
          </p:cNvCxnSpPr>
          <p:nvPr/>
        </p:nvCxnSpPr>
        <p:spPr>
          <a:xfrm rot="16200000" flipH="1">
            <a:off x="551442" y="3265859"/>
            <a:ext cx="1427111" cy="19533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zögletes összekötő 19"/>
          <p:cNvCxnSpPr>
            <a:stCxn id="6" idx="2"/>
            <a:endCxn id="19" idx="0"/>
          </p:cNvCxnSpPr>
          <p:nvPr/>
        </p:nvCxnSpPr>
        <p:spPr>
          <a:xfrm rot="16200000" flipH="1">
            <a:off x="7225833" y="3159331"/>
            <a:ext cx="1650838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zögletes összekötő 22"/>
          <p:cNvCxnSpPr>
            <a:stCxn id="5" idx="2"/>
            <a:endCxn id="18" idx="0"/>
          </p:cNvCxnSpPr>
          <p:nvPr/>
        </p:nvCxnSpPr>
        <p:spPr>
          <a:xfrm rot="16200000" flipH="1">
            <a:off x="3362340" y="3262315"/>
            <a:ext cx="1405149" cy="4078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zövegdoboz 36"/>
          <p:cNvSpPr txBox="1"/>
          <p:nvPr/>
        </p:nvSpPr>
        <p:spPr>
          <a:xfrm>
            <a:off x="130340" y="2700565"/>
            <a:ext cx="10559561" cy="892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Összehasonlítás az azonos korú kutatókkal </a:t>
            </a:r>
            <a:r>
              <a:rPr lang="hu-H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(1)*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az adott tudományterületen belül, alapbeálltásként: azon kutatók, akik 2015.12.31. óta frissítettek</a:t>
            </a:r>
            <a:endParaRPr lang="hu-HU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églalap 44"/>
          <p:cNvSpPr/>
          <p:nvPr/>
        </p:nvSpPr>
        <p:spPr>
          <a:xfrm>
            <a:off x="0" y="6015540"/>
            <a:ext cx="8003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 </a:t>
            </a:r>
            <a:r>
              <a:rPr lang="hu-HU" sz="12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Publikációs kor </a:t>
            </a:r>
            <a:r>
              <a:rPr lang="hu-HU" sz="1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alapján, az első tudományos közleményhez normalizálva. Pld: egy 10 éve aktív kutató H-indexe az összes 10 évnél régebben aktív kutató 10-éves kori H-indexével van összehasonlítva.</a:t>
            </a:r>
          </a:p>
          <a:p>
            <a:r>
              <a:rPr lang="hu-HU" sz="12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(2) </a:t>
            </a:r>
            <a:r>
              <a:rPr lang="hu-HU" sz="1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egyező értékek esetén az összes egyező kutató átlaga</a:t>
            </a:r>
          </a:p>
          <a:p>
            <a:r>
              <a:rPr lang="hu-HU" sz="12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(3) </a:t>
            </a:r>
            <a:r>
              <a:rPr lang="hu-HU" sz="1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 Élvonal pályázatban használt küszöbértékek alapján (https://nkfih.gov.hu/palyazoknak/nkfi-alap/elvonal-kutatoi-kivalosag-program-kkp17/palyazati-csomag/kkp-17)</a:t>
            </a:r>
          </a:p>
          <a:p>
            <a:endParaRPr lang="hu-HU" sz="12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38091" y="3989182"/>
            <a:ext cx="2473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H-index rang</a:t>
            </a:r>
            <a:r>
              <a:rPr lang="hu-H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hu-H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2216894" y="3985283"/>
            <a:ext cx="3736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Idézettség rang</a:t>
            </a:r>
            <a:r>
              <a:rPr lang="hu-H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6043158" y="3984751"/>
            <a:ext cx="4016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Q cikkek rangja</a:t>
            </a:r>
            <a:r>
              <a:rPr lang="hu-H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hu-H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zögletes összekötő 27"/>
          <p:cNvCxnSpPr>
            <a:stCxn id="16" idx="2"/>
            <a:endCxn id="7" idx="1"/>
          </p:cNvCxnSpPr>
          <p:nvPr/>
        </p:nvCxnSpPr>
        <p:spPr>
          <a:xfrm rot="16200000" flipH="1">
            <a:off x="2495760" y="3968514"/>
            <a:ext cx="241097" cy="2683089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zögletes összekötő 31"/>
          <p:cNvCxnSpPr>
            <a:stCxn id="18" idx="2"/>
            <a:endCxn id="7" idx="0"/>
          </p:cNvCxnSpPr>
          <p:nvPr/>
        </p:nvCxnSpPr>
        <p:spPr>
          <a:xfrm rot="16200000" flipH="1">
            <a:off x="4927128" y="3789793"/>
            <a:ext cx="352718" cy="203636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zögletes összekötő 34"/>
          <p:cNvCxnSpPr>
            <a:stCxn id="19" idx="2"/>
            <a:endCxn id="7" idx="0"/>
          </p:cNvCxnSpPr>
          <p:nvPr/>
        </p:nvCxnSpPr>
        <p:spPr>
          <a:xfrm rot="5400000">
            <a:off x="6909835" y="3842914"/>
            <a:ext cx="353250" cy="192958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/>
          <p:cNvSpPr txBox="1"/>
          <p:nvPr/>
        </p:nvSpPr>
        <p:spPr>
          <a:xfrm>
            <a:off x="10606533" y="1423293"/>
            <a:ext cx="27141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 impakt</a:t>
            </a:r>
          </a:p>
          <a:p>
            <a:pPr algn="ctr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évente a top 10%-ban </a:t>
            </a: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idézett közlemények</a:t>
            </a:r>
            <a:r>
              <a:rPr lang="hu-HU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hu-HU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száma az elmúlt 10 évből </a:t>
            </a:r>
            <a:r>
              <a:rPr lang="hu-HU" sz="16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(3) </a:t>
            </a:r>
            <a:endParaRPr lang="en-US" sz="1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9119286" y="5994099"/>
            <a:ext cx="4118056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Overall </a:t>
            </a:r>
            <a:r>
              <a:rPr lang="hu-HU" sz="3600" dirty="0" err="1">
                <a:latin typeface="Arial" panose="020B0604020202020204" pitchFamily="34" charset="0"/>
                <a:cs typeface="Arial" panose="020B0604020202020204" pitchFamily="34" charset="0"/>
              </a:rPr>
              <a:t>score</a:t>
            </a:r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algn="ctr"/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Összesített rang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hu-H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(excellence)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*4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zögletes összekötő 25"/>
          <p:cNvCxnSpPr>
            <a:cxnSpLocks/>
            <a:stCxn id="8" idx="2"/>
            <a:endCxn id="24" idx="0"/>
          </p:cNvCxnSpPr>
          <p:nvPr/>
        </p:nvCxnSpPr>
        <p:spPr>
          <a:xfrm rot="16200000" flipH="1">
            <a:off x="9395382" y="-1144948"/>
            <a:ext cx="378208" cy="4758273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zögletes összekötő 35"/>
          <p:cNvCxnSpPr>
            <a:stCxn id="7" idx="3"/>
            <a:endCxn id="25" idx="1"/>
          </p:cNvCxnSpPr>
          <p:nvPr/>
        </p:nvCxnSpPr>
        <p:spPr>
          <a:xfrm>
            <a:off x="8285480" y="5430608"/>
            <a:ext cx="833806" cy="125598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zögletes összekötő 37"/>
          <p:cNvCxnSpPr>
            <a:cxnSpLocks/>
            <a:stCxn id="24" idx="2"/>
            <a:endCxn id="25" idx="0"/>
          </p:cNvCxnSpPr>
          <p:nvPr/>
        </p:nvCxnSpPr>
        <p:spPr>
          <a:xfrm rot="5400000">
            <a:off x="9978064" y="4008539"/>
            <a:ext cx="3185811" cy="78530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Szalag felülnézetben 62"/>
          <p:cNvSpPr/>
          <p:nvPr/>
        </p:nvSpPr>
        <p:spPr>
          <a:xfrm>
            <a:off x="105860" y="27933"/>
            <a:ext cx="4235648" cy="802002"/>
          </a:xfrm>
          <a:prstGeom prst="ribbon2">
            <a:avLst>
              <a:gd name="adj1" fmla="val 16667"/>
              <a:gd name="adj2" fmla="val 7082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</a:t>
            </a:r>
          </a:p>
          <a:p>
            <a:pPr algn="ctr"/>
            <a:r>
              <a:rPr lang="hu-H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tudományterület esetén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1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</TotalTime>
  <Words>744</Words>
  <Application>Microsoft Office PowerPoint</Application>
  <PresentationFormat>Egyéni</PresentationFormat>
  <Paragraphs>98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Office-téma</vt:lpstr>
      <vt:lpstr>A publikációs teljesítmény meghatározása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publikációs teljesítmény kor- és tudományterület specifikus mérése</dc:title>
  <dc:creator>Balázs Győrffy</dc:creator>
  <cp:lastModifiedBy>Balázs Győrffy</cp:lastModifiedBy>
  <cp:revision>57</cp:revision>
  <cp:lastPrinted>2020-10-13T20:25:07Z</cp:lastPrinted>
  <dcterms:created xsi:type="dcterms:W3CDTF">2020-02-19T06:20:57Z</dcterms:created>
  <dcterms:modified xsi:type="dcterms:W3CDTF">2021-03-30T09:11:59Z</dcterms:modified>
</cp:coreProperties>
</file>