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7" r:id="rId6"/>
    <p:sldId id="266" r:id="rId7"/>
    <p:sldId id="268" r:id="rId8"/>
  </p:sldIdLst>
  <p:sldSz cx="11879263" cy="755967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1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48C4F-5743-43B8-BDFD-7627BDD187E5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35025" y="1279525"/>
            <a:ext cx="54292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A45EA-03EB-4673-BFAC-757D4E7253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054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7A77D-0B47-4B13-8803-08787168DF00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3275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908" y="1237197"/>
            <a:ext cx="8909447" cy="2631887"/>
          </a:xfrm>
        </p:spPr>
        <p:txBody>
          <a:bodyPr anchor="b"/>
          <a:lstStyle>
            <a:lvl1pPr algn="ctr">
              <a:defRPr sz="5846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3970580"/>
            <a:ext cx="8909447" cy="1825171"/>
          </a:xfrm>
        </p:spPr>
        <p:txBody>
          <a:bodyPr/>
          <a:lstStyle>
            <a:lvl1pPr marL="0" indent="0" algn="ctr">
              <a:buNone/>
              <a:defRPr sz="2338"/>
            </a:lvl1pPr>
            <a:lvl2pPr marL="445450" indent="0" algn="ctr">
              <a:buNone/>
              <a:defRPr sz="1949"/>
            </a:lvl2pPr>
            <a:lvl3pPr marL="890900" indent="0" algn="ctr">
              <a:buNone/>
              <a:defRPr sz="1754"/>
            </a:lvl3pPr>
            <a:lvl4pPr marL="1336350" indent="0" algn="ctr">
              <a:buNone/>
              <a:defRPr sz="1559"/>
            </a:lvl4pPr>
            <a:lvl5pPr marL="1781800" indent="0" algn="ctr">
              <a:buNone/>
              <a:defRPr sz="1559"/>
            </a:lvl5pPr>
            <a:lvl6pPr marL="2227250" indent="0" algn="ctr">
              <a:buNone/>
              <a:defRPr sz="1559"/>
            </a:lvl6pPr>
            <a:lvl7pPr marL="2672700" indent="0" algn="ctr">
              <a:buNone/>
              <a:defRPr sz="1559"/>
            </a:lvl7pPr>
            <a:lvl8pPr marL="3118150" indent="0" algn="ctr">
              <a:buNone/>
              <a:defRPr sz="1559"/>
            </a:lvl8pPr>
            <a:lvl9pPr marL="3563600" indent="0" algn="ctr">
              <a:buNone/>
              <a:defRPr sz="1559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7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3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402483"/>
            <a:ext cx="2561466" cy="640647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402483"/>
            <a:ext cx="7535907" cy="64064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6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4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2" y="1884670"/>
            <a:ext cx="10245864" cy="3144614"/>
          </a:xfrm>
        </p:spPr>
        <p:txBody>
          <a:bodyPr anchor="b"/>
          <a:lstStyle>
            <a:lvl1pPr>
              <a:defRPr sz="5846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2" y="5059034"/>
            <a:ext cx="10245864" cy="1653678"/>
          </a:xfrm>
        </p:spPr>
        <p:txBody>
          <a:bodyPr/>
          <a:lstStyle>
            <a:lvl1pPr marL="0" indent="0">
              <a:buNone/>
              <a:defRPr sz="2338">
                <a:solidFill>
                  <a:schemeClr val="tx1">
                    <a:tint val="75000"/>
                  </a:schemeClr>
                </a:solidFill>
              </a:defRPr>
            </a:lvl1pPr>
            <a:lvl2pPr marL="445450" indent="0">
              <a:buNone/>
              <a:defRPr sz="1949">
                <a:solidFill>
                  <a:schemeClr val="tx1">
                    <a:tint val="75000"/>
                  </a:schemeClr>
                </a:solidFill>
              </a:defRPr>
            </a:lvl2pPr>
            <a:lvl3pPr marL="89090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3pPr>
            <a:lvl4pPr marL="133635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4pPr>
            <a:lvl5pPr marL="178180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5pPr>
            <a:lvl6pPr marL="222725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6pPr>
            <a:lvl7pPr marL="267270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7pPr>
            <a:lvl8pPr marL="311815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8pPr>
            <a:lvl9pPr marL="356360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0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2012414"/>
            <a:ext cx="5048687" cy="479654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2012414"/>
            <a:ext cx="5048687" cy="479654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8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402483"/>
            <a:ext cx="10245864" cy="146118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7" y="1853171"/>
            <a:ext cx="5025485" cy="908210"/>
          </a:xfrm>
        </p:spPr>
        <p:txBody>
          <a:bodyPr anchor="b"/>
          <a:lstStyle>
            <a:lvl1pPr marL="0" indent="0">
              <a:buNone/>
              <a:defRPr sz="2338" b="1"/>
            </a:lvl1pPr>
            <a:lvl2pPr marL="445450" indent="0">
              <a:buNone/>
              <a:defRPr sz="1949" b="1"/>
            </a:lvl2pPr>
            <a:lvl3pPr marL="890900" indent="0">
              <a:buNone/>
              <a:defRPr sz="1754" b="1"/>
            </a:lvl3pPr>
            <a:lvl4pPr marL="1336350" indent="0">
              <a:buNone/>
              <a:defRPr sz="1559" b="1"/>
            </a:lvl4pPr>
            <a:lvl5pPr marL="1781800" indent="0">
              <a:buNone/>
              <a:defRPr sz="1559" b="1"/>
            </a:lvl5pPr>
            <a:lvl6pPr marL="2227250" indent="0">
              <a:buNone/>
              <a:defRPr sz="1559" b="1"/>
            </a:lvl6pPr>
            <a:lvl7pPr marL="2672700" indent="0">
              <a:buNone/>
              <a:defRPr sz="1559" b="1"/>
            </a:lvl7pPr>
            <a:lvl8pPr marL="3118150" indent="0">
              <a:buNone/>
              <a:defRPr sz="1559" b="1"/>
            </a:lvl8pPr>
            <a:lvl9pPr marL="3563600" indent="0">
              <a:buNone/>
              <a:defRPr sz="1559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7" y="2761381"/>
            <a:ext cx="5025485" cy="40615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7" y="1853171"/>
            <a:ext cx="5050234" cy="908210"/>
          </a:xfrm>
        </p:spPr>
        <p:txBody>
          <a:bodyPr anchor="b"/>
          <a:lstStyle>
            <a:lvl1pPr marL="0" indent="0">
              <a:buNone/>
              <a:defRPr sz="2338" b="1"/>
            </a:lvl1pPr>
            <a:lvl2pPr marL="445450" indent="0">
              <a:buNone/>
              <a:defRPr sz="1949" b="1"/>
            </a:lvl2pPr>
            <a:lvl3pPr marL="890900" indent="0">
              <a:buNone/>
              <a:defRPr sz="1754" b="1"/>
            </a:lvl3pPr>
            <a:lvl4pPr marL="1336350" indent="0">
              <a:buNone/>
              <a:defRPr sz="1559" b="1"/>
            </a:lvl4pPr>
            <a:lvl5pPr marL="1781800" indent="0">
              <a:buNone/>
              <a:defRPr sz="1559" b="1"/>
            </a:lvl5pPr>
            <a:lvl6pPr marL="2227250" indent="0">
              <a:buNone/>
              <a:defRPr sz="1559" b="1"/>
            </a:lvl6pPr>
            <a:lvl7pPr marL="2672700" indent="0">
              <a:buNone/>
              <a:defRPr sz="1559" b="1"/>
            </a:lvl7pPr>
            <a:lvl8pPr marL="3118150" indent="0">
              <a:buNone/>
              <a:defRPr sz="1559" b="1"/>
            </a:lvl8pPr>
            <a:lvl9pPr marL="3563600" indent="0">
              <a:buNone/>
              <a:defRPr sz="1559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7" y="2761381"/>
            <a:ext cx="5050234" cy="40615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8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7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7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503978"/>
            <a:ext cx="3831371" cy="1763924"/>
          </a:xfrm>
        </p:spPr>
        <p:txBody>
          <a:bodyPr anchor="b"/>
          <a:lstStyle>
            <a:lvl1pPr>
              <a:defRPr sz="3118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088454"/>
            <a:ext cx="6013877" cy="5372269"/>
          </a:xfrm>
        </p:spPr>
        <p:txBody>
          <a:bodyPr/>
          <a:lstStyle>
            <a:lvl1pPr>
              <a:defRPr sz="3118"/>
            </a:lvl1pPr>
            <a:lvl2pPr>
              <a:defRPr sz="2728"/>
            </a:lvl2pPr>
            <a:lvl3pPr>
              <a:defRPr sz="2338"/>
            </a:lvl3pPr>
            <a:lvl4pPr>
              <a:defRPr sz="1949"/>
            </a:lvl4pPr>
            <a:lvl5pPr>
              <a:defRPr sz="1949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7" y="2267902"/>
            <a:ext cx="3831371" cy="4201570"/>
          </a:xfrm>
        </p:spPr>
        <p:txBody>
          <a:bodyPr/>
          <a:lstStyle>
            <a:lvl1pPr marL="0" indent="0">
              <a:buNone/>
              <a:defRPr sz="1559"/>
            </a:lvl1pPr>
            <a:lvl2pPr marL="445450" indent="0">
              <a:buNone/>
              <a:defRPr sz="1364"/>
            </a:lvl2pPr>
            <a:lvl3pPr marL="890900" indent="0">
              <a:buNone/>
              <a:defRPr sz="1169"/>
            </a:lvl3pPr>
            <a:lvl4pPr marL="1336350" indent="0">
              <a:buNone/>
              <a:defRPr sz="974"/>
            </a:lvl4pPr>
            <a:lvl5pPr marL="1781800" indent="0">
              <a:buNone/>
              <a:defRPr sz="974"/>
            </a:lvl5pPr>
            <a:lvl6pPr marL="2227250" indent="0">
              <a:buNone/>
              <a:defRPr sz="974"/>
            </a:lvl6pPr>
            <a:lvl7pPr marL="2672700" indent="0">
              <a:buNone/>
              <a:defRPr sz="974"/>
            </a:lvl7pPr>
            <a:lvl8pPr marL="3118150" indent="0">
              <a:buNone/>
              <a:defRPr sz="974"/>
            </a:lvl8pPr>
            <a:lvl9pPr marL="3563600" indent="0">
              <a:buNone/>
              <a:defRPr sz="974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4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503978"/>
            <a:ext cx="3831371" cy="1763924"/>
          </a:xfrm>
        </p:spPr>
        <p:txBody>
          <a:bodyPr anchor="b"/>
          <a:lstStyle>
            <a:lvl1pPr>
              <a:defRPr sz="3118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088454"/>
            <a:ext cx="6013877" cy="5372269"/>
          </a:xfrm>
        </p:spPr>
        <p:txBody>
          <a:bodyPr anchor="t"/>
          <a:lstStyle>
            <a:lvl1pPr marL="0" indent="0">
              <a:buNone/>
              <a:defRPr sz="3118"/>
            </a:lvl1pPr>
            <a:lvl2pPr marL="445450" indent="0">
              <a:buNone/>
              <a:defRPr sz="2728"/>
            </a:lvl2pPr>
            <a:lvl3pPr marL="890900" indent="0">
              <a:buNone/>
              <a:defRPr sz="2338"/>
            </a:lvl3pPr>
            <a:lvl4pPr marL="1336350" indent="0">
              <a:buNone/>
              <a:defRPr sz="1949"/>
            </a:lvl4pPr>
            <a:lvl5pPr marL="1781800" indent="0">
              <a:buNone/>
              <a:defRPr sz="1949"/>
            </a:lvl5pPr>
            <a:lvl6pPr marL="2227250" indent="0">
              <a:buNone/>
              <a:defRPr sz="1949"/>
            </a:lvl6pPr>
            <a:lvl7pPr marL="2672700" indent="0">
              <a:buNone/>
              <a:defRPr sz="1949"/>
            </a:lvl7pPr>
            <a:lvl8pPr marL="3118150" indent="0">
              <a:buNone/>
              <a:defRPr sz="1949"/>
            </a:lvl8pPr>
            <a:lvl9pPr marL="3563600" indent="0">
              <a:buNone/>
              <a:defRPr sz="1949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7" y="2267902"/>
            <a:ext cx="3831371" cy="4201570"/>
          </a:xfrm>
        </p:spPr>
        <p:txBody>
          <a:bodyPr/>
          <a:lstStyle>
            <a:lvl1pPr marL="0" indent="0">
              <a:buNone/>
              <a:defRPr sz="1559"/>
            </a:lvl1pPr>
            <a:lvl2pPr marL="445450" indent="0">
              <a:buNone/>
              <a:defRPr sz="1364"/>
            </a:lvl2pPr>
            <a:lvl3pPr marL="890900" indent="0">
              <a:buNone/>
              <a:defRPr sz="1169"/>
            </a:lvl3pPr>
            <a:lvl4pPr marL="1336350" indent="0">
              <a:buNone/>
              <a:defRPr sz="974"/>
            </a:lvl4pPr>
            <a:lvl5pPr marL="1781800" indent="0">
              <a:buNone/>
              <a:defRPr sz="974"/>
            </a:lvl5pPr>
            <a:lvl6pPr marL="2227250" indent="0">
              <a:buNone/>
              <a:defRPr sz="974"/>
            </a:lvl6pPr>
            <a:lvl7pPr marL="2672700" indent="0">
              <a:buNone/>
              <a:defRPr sz="974"/>
            </a:lvl7pPr>
            <a:lvl8pPr marL="3118150" indent="0">
              <a:buNone/>
              <a:defRPr sz="974"/>
            </a:lvl8pPr>
            <a:lvl9pPr marL="3563600" indent="0">
              <a:buNone/>
              <a:defRPr sz="974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7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402483"/>
            <a:ext cx="10245864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2012414"/>
            <a:ext cx="10245864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7006699"/>
            <a:ext cx="267283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228E7-9568-4260-A599-542B10F1D53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7006699"/>
            <a:ext cx="400925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7006699"/>
            <a:ext cx="267283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2039C-3760-493C-B3C2-15245DEE1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890900" rtl="0" eaLnBrk="1" latinLnBrk="0" hangingPunct="1">
        <a:lnSpc>
          <a:spcPct val="90000"/>
        </a:lnSpc>
        <a:spcBef>
          <a:spcPct val="0"/>
        </a:spcBef>
        <a:buNone/>
        <a:defRPr sz="42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725" indent="-222725" algn="l" defTabSz="890900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2728" kern="1200">
          <a:solidFill>
            <a:schemeClr val="tx1"/>
          </a:solidFill>
          <a:latin typeface="+mn-lt"/>
          <a:ea typeface="+mn-ea"/>
          <a:cs typeface="+mn-cs"/>
        </a:defRPr>
      </a:lvl1pPr>
      <a:lvl2pPr marL="66817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1362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55907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200452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44997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89542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34087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786325" indent="-222725" algn="l" defTabSz="890900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545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9090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3635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8180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2725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7270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11815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63600" algn="l" defTabSz="890900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79296" y="1501638"/>
            <a:ext cx="10297872" cy="1697804"/>
          </a:xfrm>
        </p:spPr>
        <p:txBody>
          <a:bodyPr>
            <a:normAutofit/>
          </a:bodyPr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Quick start guide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221381" y="4533745"/>
            <a:ext cx="11328935" cy="1429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172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scientometrics.org</a:t>
            </a:r>
            <a:r>
              <a:rPr lang="en-AU" sz="2172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172" dirty="0">
                <a:latin typeface="Arial" panose="020B0604020202020204" pitchFamily="34" charset="0"/>
                <a:cs typeface="Arial" panose="020B0604020202020204" pitchFamily="34" charset="0"/>
              </a:rPr>
              <a:t>is a scientific project aiming to objectively compare </a:t>
            </a:r>
            <a:r>
              <a:rPr lang="hu-HU" sz="2172" dirty="0" err="1">
                <a:latin typeface="Arial" panose="020B0604020202020204" pitchFamily="34" charset="0"/>
                <a:cs typeface="Arial" panose="020B0604020202020204" pitchFamily="34" charset="0"/>
              </a:rPr>
              <a:t>researchers</a:t>
            </a:r>
            <a:r>
              <a:rPr lang="en-AU" sz="2172" dirty="0">
                <a:latin typeface="Arial" panose="020B0604020202020204" pitchFamily="34" charset="0"/>
                <a:cs typeface="Arial" panose="020B0604020202020204" pitchFamily="34" charset="0"/>
              </a:rPr>
              <a:t> and disciplines to each other. The analysis is performed by comparing each researcher to a common reference database containing researchers of the same age and active in the same scientific discipline.</a:t>
            </a:r>
          </a:p>
        </p:txBody>
      </p:sp>
    </p:spTree>
    <p:extLst>
      <p:ext uri="{BB962C8B-B14F-4D97-AF65-F5344CB8AC3E}">
        <p14:creationId xmlns:p14="http://schemas.microsoft.com/office/powerpoint/2010/main" val="2207261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174811" y="2451488"/>
            <a:ext cx="171281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H-index</a:t>
            </a:r>
          </a:p>
          <a:p>
            <a:pPr algn="ctr"/>
            <a:r>
              <a:rPr lang="en-AU" sz="1110">
                <a:latin typeface="Arial" panose="020B0604020202020204" pitchFamily="34" charset="0"/>
                <a:cs typeface="Arial" panose="020B0604020202020204" pitchFamily="34" charset="0"/>
              </a:rPr>
              <a:t>All citation, all </a:t>
            </a:r>
            <a:r>
              <a:rPr lang="en-AU" sz="1110" b="1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endParaRPr lang="en-AU" sz="111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707741" y="2451488"/>
            <a:ext cx="3513018" cy="644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Citation/year</a:t>
            </a:r>
          </a:p>
          <a:p>
            <a:pPr algn="ctr"/>
            <a:r>
              <a:rPr lang="en-AU" sz="1110">
                <a:latin typeface="Arial" panose="020B0604020202020204" pitchFamily="34" charset="0"/>
                <a:cs typeface="Arial" panose="020B0604020202020204" pitchFamily="34" charset="0"/>
              </a:rPr>
              <a:t>Independent citations only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6066511" y="2451488"/>
            <a:ext cx="234525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 papers</a:t>
            </a:r>
          </a:p>
          <a:p>
            <a:pPr algn="ctr"/>
            <a:r>
              <a:rPr lang="en-AU" sz="111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lead-authored Q1 papers </a:t>
            </a:r>
            <a:r>
              <a:rPr lang="en-AU" sz="11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last 5 years</a:t>
            </a:r>
            <a:endParaRPr lang="en-AU" sz="1110" baseline="30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3009405" y="4812998"/>
            <a:ext cx="2921858" cy="644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Overall rank</a:t>
            </a:r>
          </a:p>
          <a:p>
            <a:pPr algn="ctr"/>
            <a:r>
              <a:rPr lang="en-AU" sz="1110">
                <a:latin typeface="Arial" panose="020B0604020202020204" pitchFamily="34" charset="0"/>
                <a:cs typeface="Arial" panose="020B0604020202020204" pitchFamily="34" charset="0"/>
              </a:rPr>
              <a:t>Q1 papers have 200% weight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593703" y="1481392"/>
            <a:ext cx="2343130" cy="475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All researchers</a:t>
            </a:r>
          </a:p>
        </p:txBody>
      </p:sp>
      <p:cxnSp>
        <p:nvCxnSpPr>
          <p:cNvPr id="10" name="Szögletes összekötő 9"/>
          <p:cNvCxnSpPr>
            <a:stCxn id="8" idx="2"/>
            <a:endCxn id="4" idx="0"/>
          </p:cNvCxnSpPr>
          <p:nvPr/>
        </p:nvCxnSpPr>
        <p:spPr>
          <a:xfrm rot="5400000">
            <a:off x="3651177" y="337397"/>
            <a:ext cx="494132" cy="373405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zögletes összekötő 10"/>
          <p:cNvCxnSpPr>
            <a:stCxn id="8" idx="2"/>
            <a:endCxn id="5" idx="0"/>
          </p:cNvCxnSpPr>
          <p:nvPr/>
        </p:nvCxnSpPr>
        <p:spPr>
          <a:xfrm rot="5400000">
            <a:off x="4867693" y="1553913"/>
            <a:ext cx="494132" cy="130101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zögletes összekötő 13"/>
          <p:cNvCxnSpPr>
            <a:stCxn id="8" idx="2"/>
            <a:endCxn id="6" idx="0"/>
          </p:cNvCxnSpPr>
          <p:nvPr/>
        </p:nvCxnSpPr>
        <p:spPr>
          <a:xfrm rot="16200000" flipH="1">
            <a:off x="6255136" y="1467487"/>
            <a:ext cx="494132" cy="147386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zögletes összekötő 16"/>
          <p:cNvCxnSpPr>
            <a:stCxn id="4" idx="2"/>
            <a:endCxn id="16" idx="0"/>
          </p:cNvCxnSpPr>
          <p:nvPr/>
        </p:nvCxnSpPr>
        <p:spPr>
          <a:xfrm rot="5400000">
            <a:off x="1587170" y="3710839"/>
            <a:ext cx="888094" cy="1237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zögletes összekötő 19"/>
          <p:cNvCxnSpPr>
            <a:stCxn id="6" idx="2"/>
            <a:endCxn id="19" idx="0"/>
          </p:cNvCxnSpPr>
          <p:nvPr/>
        </p:nvCxnSpPr>
        <p:spPr>
          <a:xfrm rot="16200000" flipH="1">
            <a:off x="6811786" y="3694142"/>
            <a:ext cx="858819" cy="411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zögletes összekötő 22"/>
          <p:cNvCxnSpPr>
            <a:stCxn id="5" idx="2"/>
            <a:endCxn id="18" idx="0"/>
          </p:cNvCxnSpPr>
          <p:nvPr/>
        </p:nvCxnSpPr>
        <p:spPr>
          <a:xfrm rot="16200000" flipH="1">
            <a:off x="3948822" y="3611412"/>
            <a:ext cx="1038012" cy="715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zövegdoboz 36"/>
          <p:cNvSpPr txBox="1"/>
          <p:nvPr/>
        </p:nvSpPr>
        <p:spPr>
          <a:xfrm>
            <a:off x="1374545" y="3315907"/>
            <a:ext cx="7143480" cy="644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Comparing to researchers of the same age</a:t>
            </a:r>
            <a:r>
              <a:rPr lang="en-AU" sz="2493" baseline="3000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  <a:p>
            <a:pPr algn="ctr"/>
            <a:r>
              <a:rPr lang="en-AU" sz="1110">
                <a:latin typeface="Arial" panose="020B0604020202020204" pitchFamily="34" charset="0"/>
                <a:cs typeface="Arial" panose="020B0604020202020204" pitchFamily="34" charset="0"/>
              </a:rPr>
              <a:t>within the same scientific discipline, </a:t>
            </a:r>
            <a:r>
              <a:rPr lang="en-AU" sz="111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</a:t>
            </a:r>
            <a:r>
              <a:rPr lang="en-AU" sz="1110" b="1" u="sng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percentile table</a:t>
            </a:r>
            <a:r>
              <a:rPr lang="en-AU" sz="111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generated from the reference cohort</a:t>
            </a:r>
            <a:endParaRPr lang="en-AU" sz="1110" b="1" baseline="3000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116158" y="4154886"/>
            <a:ext cx="1830119" cy="85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H-index rank</a:t>
            </a:r>
            <a:r>
              <a:rPr lang="en-AU" sz="2493" baseline="3000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177540" y="4133996"/>
            <a:ext cx="2587729" cy="473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Citation rank</a:t>
            </a:r>
            <a:r>
              <a:rPr lang="en-AU" sz="2493" baseline="3000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5880418" y="4125611"/>
            <a:ext cx="2725671" cy="473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Q1 paper rank</a:t>
            </a:r>
            <a:r>
              <a:rPr lang="en-AU" sz="2493" baseline="3000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zögletes összekötő 27"/>
          <p:cNvCxnSpPr>
            <a:stCxn id="16" idx="2"/>
            <a:endCxn id="7" idx="1"/>
          </p:cNvCxnSpPr>
          <p:nvPr/>
        </p:nvCxnSpPr>
        <p:spPr>
          <a:xfrm rot="16200000" flipH="1">
            <a:off x="2458837" y="4584678"/>
            <a:ext cx="122949" cy="9781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zögletes összekötő 31"/>
          <p:cNvCxnSpPr>
            <a:stCxn id="18" idx="2"/>
            <a:endCxn id="7" idx="0"/>
          </p:cNvCxnSpPr>
          <p:nvPr/>
        </p:nvCxnSpPr>
        <p:spPr>
          <a:xfrm rot="5400000">
            <a:off x="4368213" y="4709805"/>
            <a:ext cx="205314" cy="107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zögletes összekötő 34"/>
          <p:cNvCxnSpPr>
            <a:stCxn id="19" idx="2"/>
            <a:endCxn id="7" idx="3"/>
          </p:cNvCxnSpPr>
          <p:nvPr/>
        </p:nvCxnSpPr>
        <p:spPr>
          <a:xfrm rot="5400000">
            <a:off x="6319285" y="4211278"/>
            <a:ext cx="535946" cy="131199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zalag felülnézetben 23"/>
          <p:cNvSpPr/>
          <p:nvPr/>
        </p:nvSpPr>
        <p:spPr>
          <a:xfrm>
            <a:off x="7637929" y="504146"/>
            <a:ext cx="3517249" cy="1026412"/>
          </a:xfrm>
          <a:prstGeom prst="ribbon2">
            <a:avLst>
              <a:gd name="adj1" fmla="val 12218"/>
              <a:gd name="adj2" fmla="val 7082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fields in </a:t>
            </a:r>
            <a:r>
              <a:rPr lang="en-AU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Applied Sciences </a:t>
            </a:r>
            <a:r>
              <a:rPr lang="en-AU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AU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Sciences</a:t>
            </a:r>
          </a:p>
          <a:p>
            <a:pPr algn="ctr"/>
            <a:r>
              <a:rPr lang="en-AU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AU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Sciences </a:t>
            </a:r>
            <a:r>
              <a:rPr lang="en-AU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AU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 Mathematics</a:t>
            </a:r>
            <a:r>
              <a:rPr lang="en-AU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8466457" y="2451488"/>
            <a:ext cx="1866377" cy="986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High impact</a:t>
            </a:r>
          </a:p>
          <a:p>
            <a:pPr algn="ctr"/>
            <a:r>
              <a:rPr lang="en-AU" sz="11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lead-authored papers </a:t>
            </a:r>
            <a:r>
              <a:rPr lang="en-AU" sz="111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cited in the top 1% </a:t>
            </a:r>
            <a:r>
              <a:rPr lang="en-AU" sz="11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(per year) in the last 10 years</a:t>
            </a:r>
            <a:endParaRPr lang="en-AU" sz="1110" baseline="30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5576990" y="5566333"/>
            <a:ext cx="3324294" cy="729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>
                <a:latin typeface="Arial" panose="020B0604020202020204" pitchFamily="34" charset="0"/>
                <a:cs typeface="Arial" panose="020B0604020202020204" pitchFamily="34" charset="0"/>
              </a:rPr>
              <a:t>Overall score=</a:t>
            </a:r>
          </a:p>
          <a:p>
            <a:pPr algn="ctr"/>
            <a:r>
              <a:rPr lang="en-AU" sz="1662">
                <a:latin typeface="Arial" panose="020B0604020202020204" pitchFamily="34" charset="0"/>
                <a:cs typeface="Arial" panose="020B0604020202020204" pitchFamily="34" charset="0"/>
              </a:rPr>
              <a:t>Overall rank </a:t>
            </a:r>
            <a:r>
              <a:rPr lang="en-AU" sz="1662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AU" sz="1662"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AU" sz="1662" baseline="-25000">
                <a:latin typeface="Arial" panose="020B0604020202020204" pitchFamily="34" charset="0"/>
                <a:cs typeface="Arial" panose="020B0604020202020204" pitchFamily="34" charset="0"/>
              </a:rPr>
              <a:t>(high impact)</a:t>
            </a:r>
            <a:r>
              <a:rPr lang="en-AU" sz="1662">
                <a:latin typeface="Arial" panose="020B0604020202020204" pitchFamily="34" charset="0"/>
                <a:cs typeface="Arial" panose="020B0604020202020204" pitchFamily="34" charset="0"/>
              </a:rPr>
              <a:t>*4</a:t>
            </a:r>
          </a:p>
        </p:txBody>
      </p:sp>
      <p:cxnSp>
        <p:nvCxnSpPr>
          <p:cNvPr id="27" name="Szögletes összekötő 26"/>
          <p:cNvCxnSpPr>
            <a:stCxn id="7" idx="2"/>
            <a:endCxn id="26" idx="1"/>
          </p:cNvCxnSpPr>
          <p:nvPr/>
        </p:nvCxnSpPr>
        <p:spPr>
          <a:xfrm rot="16200000" flipH="1">
            <a:off x="4786876" y="5140951"/>
            <a:ext cx="473571" cy="1106655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zögletes összekötő 28"/>
          <p:cNvCxnSpPr>
            <a:stCxn id="8" idx="2"/>
            <a:endCxn id="25" idx="0"/>
          </p:cNvCxnSpPr>
          <p:nvPr/>
        </p:nvCxnSpPr>
        <p:spPr>
          <a:xfrm rot="16200000" flipH="1">
            <a:off x="7335391" y="387233"/>
            <a:ext cx="494132" cy="363437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zögletes összekötő 37"/>
          <p:cNvCxnSpPr>
            <a:stCxn id="25" idx="2"/>
            <a:endCxn id="26" idx="3"/>
          </p:cNvCxnSpPr>
          <p:nvPr/>
        </p:nvCxnSpPr>
        <p:spPr>
          <a:xfrm rot="5400000">
            <a:off x="7903733" y="4435150"/>
            <a:ext cx="2493465" cy="49836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ím 1">
            <a:extLst>
              <a:ext uri="{FF2B5EF4-FFF2-40B4-BE49-F238E27FC236}">
                <a16:creationId xmlns:a16="http://schemas.microsoft.com/office/drawing/2014/main" id="{ED819ADB-D714-A1FC-2854-A8BD84D8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0" y="11669"/>
            <a:ext cx="9237900" cy="1099040"/>
          </a:xfrm>
        </p:spPr>
        <p:txBody>
          <a:bodyPr>
            <a:normAutofit/>
          </a:bodyPr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Calculation overview #1/3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101AF7F0-9AF0-9618-D4EF-18DA22002C47}"/>
              </a:ext>
            </a:extLst>
          </p:cNvPr>
          <p:cNvSpPr/>
          <p:nvPr/>
        </p:nvSpPr>
        <p:spPr>
          <a:xfrm>
            <a:off x="19099" y="6939762"/>
            <a:ext cx="7049887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1000" i="1" baseline="30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publication age normalized to the first scientific publication. E.g.: the H-index of a researcher active for 10 years is compared to the H-index at the same age of all researchers who were active for more then 10 years</a:t>
            </a: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case of identical values the average is used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349748D-1F1E-2D69-EEEF-F89166AB864D}"/>
              </a:ext>
            </a:extLst>
          </p:cNvPr>
          <p:cNvSpPr txBox="1"/>
          <p:nvPr/>
        </p:nvSpPr>
        <p:spPr>
          <a:xfrm>
            <a:off x="8606494" y="6988109"/>
            <a:ext cx="3253670" cy="559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519">
                <a:solidFill>
                  <a:srgbClr val="FF0000"/>
                </a:solidFill>
              </a:rPr>
              <a:t>The red highlighting marks the difference between disciplines.</a:t>
            </a:r>
          </a:p>
        </p:txBody>
      </p:sp>
    </p:spTree>
    <p:extLst>
      <p:ext uri="{BB962C8B-B14F-4D97-AF65-F5344CB8AC3E}">
        <p14:creationId xmlns:p14="http://schemas.microsoft.com/office/powerpoint/2010/main" val="222941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171408" y="2452289"/>
            <a:ext cx="171281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H-index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All citation, all </a:t>
            </a:r>
            <a:r>
              <a:rPr lang="en-AU" sz="1110" b="1" dirty="0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endParaRPr lang="en-AU" sz="11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704338" y="2452289"/>
            <a:ext cx="3513018" cy="644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Citation/year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Independent citations only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3006001" y="4813799"/>
            <a:ext cx="2921858" cy="644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Overall rank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Q1 papers have 200% weight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590299" y="1483662"/>
            <a:ext cx="2343130" cy="475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All researchers</a:t>
            </a:r>
          </a:p>
        </p:txBody>
      </p:sp>
      <p:cxnSp>
        <p:nvCxnSpPr>
          <p:cNvPr id="10" name="Szögletes összekötő 9"/>
          <p:cNvCxnSpPr>
            <a:stCxn id="8" idx="2"/>
            <a:endCxn id="4" idx="0"/>
          </p:cNvCxnSpPr>
          <p:nvPr/>
        </p:nvCxnSpPr>
        <p:spPr>
          <a:xfrm rot="5400000">
            <a:off x="3648508" y="338932"/>
            <a:ext cx="492663" cy="3734050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zögletes összekötő 10"/>
          <p:cNvCxnSpPr>
            <a:stCxn id="8" idx="2"/>
            <a:endCxn id="5" idx="0"/>
          </p:cNvCxnSpPr>
          <p:nvPr/>
        </p:nvCxnSpPr>
        <p:spPr>
          <a:xfrm rot="5400000">
            <a:off x="4865025" y="1555449"/>
            <a:ext cx="492663" cy="130101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zögletes összekötő 13"/>
          <p:cNvCxnSpPr>
            <a:cxnSpLocks/>
            <a:stCxn id="8" idx="2"/>
            <a:endCxn id="22" idx="0"/>
          </p:cNvCxnSpPr>
          <p:nvPr/>
        </p:nvCxnSpPr>
        <p:spPr>
          <a:xfrm rot="16200000" flipH="1">
            <a:off x="6252467" y="1469023"/>
            <a:ext cx="492663" cy="147386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zögletes összekötő 16"/>
          <p:cNvCxnSpPr>
            <a:stCxn id="4" idx="2"/>
            <a:endCxn id="16" idx="0"/>
          </p:cNvCxnSpPr>
          <p:nvPr/>
        </p:nvCxnSpPr>
        <p:spPr>
          <a:xfrm rot="5400000">
            <a:off x="1583767" y="3711640"/>
            <a:ext cx="888094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zögletes összekötő 19"/>
          <p:cNvCxnSpPr>
            <a:cxnSpLocks/>
            <a:stCxn id="22" idx="2"/>
            <a:endCxn id="19" idx="0"/>
          </p:cNvCxnSpPr>
          <p:nvPr/>
        </p:nvCxnSpPr>
        <p:spPr>
          <a:xfrm rot="16200000" flipH="1">
            <a:off x="6808382" y="3694943"/>
            <a:ext cx="858818" cy="411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zögletes összekötő 22"/>
          <p:cNvCxnSpPr>
            <a:stCxn id="5" idx="2"/>
            <a:endCxn id="18" idx="0"/>
          </p:cNvCxnSpPr>
          <p:nvPr/>
        </p:nvCxnSpPr>
        <p:spPr>
          <a:xfrm rot="16200000" flipH="1">
            <a:off x="3945418" y="3612213"/>
            <a:ext cx="1038012" cy="715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zövegdoboz 36"/>
          <p:cNvSpPr txBox="1"/>
          <p:nvPr/>
        </p:nvSpPr>
        <p:spPr>
          <a:xfrm>
            <a:off x="1371141" y="3316707"/>
            <a:ext cx="7143480" cy="644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Comparing to researchers of the same age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within the same scientific discipline, </a:t>
            </a:r>
            <a:r>
              <a:rPr lang="en-AU" sz="111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</a:t>
            </a:r>
            <a:r>
              <a:rPr lang="en-AU" sz="111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percentile table</a:t>
            </a:r>
            <a:r>
              <a:rPr lang="en-AU" sz="111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generated from the reference cohort</a:t>
            </a:r>
            <a:endParaRPr lang="en-AU" sz="1110" b="1" baseline="300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112753" y="4155687"/>
            <a:ext cx="1830119" cy="85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H-index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174135" y="4134796"/>
            <a:ext cx="2587729" cy="473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Citation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5877014" y="4126411"/>
            <a:ext cx="2725671" cy="473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Q1 paper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zögletes összekötő 27"/>
          <p:cNvCxnSpPr>
            <a:stCxn id="16" idx="2"/>
            <a:endCxn id="7" idx="1"/>
          </p:cNvCxnSpPr>
          <p:nvPr/>
        </p:nvCxnSpPr>
        <p:spPr>
          <a:xfrm rot="16200000" flipH="1">
            <a:off x="2455432" y="4585478"/>
            <a:ext cx="122949" cy="9781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zögletes összekötő 31"/>
          <p:cNvCxnSpPr>
            <a:stCxn id="18" idx="2"/>
            <a:endCxn id="7" idx="0"/>
          </p:cNvCxnSpPr>
          <p:nvPr/>
        </p:nvCxnSpPr>
        <p:spPr>
          <a:xfrm rot="5400000">
            <a:off x="4364809" y="4710606"/>
            <a:ext cx="205314" cy="107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zögletes összekötő 34"/>
          <p:cNvCxnSpPr>
            <a:stCxn id="19" idx="2"/>
            <a:endCxn id="7" idx="3"/>
          </p:cNvCxnSpPr>
          <p:nvPr/>
        </p:nvCxnSpPr>
        <p:spPr>
          <a:xfrm rot="5400000">
            <a:off x="6315882" y="4212078"/>
            <a:ext cx="535947" cy="1311991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8463053" y="2452288"/>
            <a:ext cx="1866377" cy="986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High impact</a:t>
            </a:r>
          </a:p>
          <a:p>
            <a:pPr algn="ctr"/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papers </a:t>
            </a:r>
            <a:r>
              <a:rPr lang="en-A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cited in the top 1% </a:t>
            </a:r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(per year) in the last 10 years</a:t>
            </a:r>
            <a:endParaRPr lang="en-AU" sz="111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5573586" y="5567133"/>
            <a:ext cx="3324294" cy="729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Overall score=</a:t>
            </a:r>
          </a:p>
          <a:p>
            <a:pPr algn="ctr"/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Overall rank </a:t>
            </a:r>
            <a:r>
              <a:rPr lang="en-AU" sz="1662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AU" sz="1662" baseline="-25000" dirty="0">
                <a:latin typeface="Arial" panose="020B0604020202020204" pitchFamily="34" charset="0"/>
                <a:cs typeface="Arial" panose="020B0604020202020204" pitchFamily="34" charset="0"/>
              </a:rPr>
              <a:t>(high impact)</a:t>
            </a:r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*4</a:t>
            </a:r>
          </a:p>
        </p:txBody>
      </p:sp>
      <p:cxnSp>
        <p:nvCxnSpPr>
          <p:cNvPr id="27" name="Szögletes összekötő 26"/>
          <p:cNvCxnSpPr>
            <a:stCxn id="7" idx="2"/>
            <a:endCxn id="26" idx="1"/>
          </p:cNvCxnSpPr>
          <p:nvPr/>
        </p:nvCxnSpPr>
        <p:spPr>
          <a:xfrm rot="16200000" flipH="1">
            <a:off x="4783474" y="5141751"/>
            <a:ext cx="473570" cy="110665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zögletes összekötő 28"/>
          <p:cNvCxnSpPr>
            <a:stCxn id="8" idx="2"/>
            <a:endCxn id="25" idx="0"/>
          </p:cNvCxnSpPr>
          <p:nvPr/>
        </p:nvCxnSpPr>
        <p:spPr>
          <a:xfrm rot="16200000" flipH="1">
            <a:off x="7332722" y="388768"/>
            <a:ext cx="492662" cy="363437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zögletes összekötő 37"/>
          <p:cNvCxnSpPr>
            <a:stCxn id="25" idx="2"/>
            <a:endCxn id="26" idx="3"/>
          </p:cNvCxnSpPr>
          <p:nvPr/>
        </p:nvCxnSpPr>
        <p:spPr>
          <a:xfrm rot="5400000">
            <a:off x="7900330" y="4435951"/>
            <a:ext cx="2493465" cy="498361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alag felülnézetben 23">
            <a:extLst>
              <a:ext uri="{FF2B5EF4-FFF2-40B4-BE49-F238E27FC236}">
                <a16:creationId xmlns:a16="http://schemas.microsoft.com/office/drawing/2014/main" id="{0834447C-C212-DE62-819C-74A56A4B27C8}"/>
              </a:ext>
            </a:extLst>
          </p:cNvPr>
          <p:cNvSpPr/>
          <p:nvPr/>
        </p:nvSpPr>
        <p:spPr>
          <a:xfrm>
            <a:off x="7472035" y="550005"/>
            <a:ext cx="3848412" cy="1044889"/>
          </a:xfrm>
          <a:prstGeom prst="ribbon2">
            <a:avLst>
              <a:gd name="adj1" fmla="val 16667"/>
              <a:gd name="adj2" fmla="val 7082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following scientific field</a:t>
            </a:r>
            <a:r>
              <a:rPr lang="hu-H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A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A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&amp; Statistics</a:t>
            </a:r>
            <a:r>
              <a:rPr lang="hu-H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hu-H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A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Economics &amp; Business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A302B685-B69A-5820-DD20-5EABC418F520}"/>
              </a:ext>
            </a:extLst>
          </p:cNvPr>
          <p:cNvSpPr txBox="1"/>
          <p:nvPr/>
        </p:nvSpPr>
        <p:spPr>
          <a:xfrm>
            <a:off x="6063106" y="2452289"/>
            <a:ext cx="234525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hu-HU" sz="249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249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papers</a:t>
            </a:r>
          </a:p>
          <a:p>
            <a:pPr algn="ctr"/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</a:t>
            </a:r>
            <a:r>
              <a:rPr lang="en-A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hu-H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ranked papers </a:t>
            </a:r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last 5 years</a:t>
            </a:r>
            <a:endParaRPr lang="en-AU" sz="111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D8031F90-E269-17B9-F570-3266D87753F1}"/>
              </a:ext>
            </a:extLst>
          </p:cNvPr>
          <p:cNvSpPr/>
          <p:nvPr/>
        </p:nvSpPr>
        <p:spPr>
          <a:xfrm>
            <a:off x="19099" y="6939762"/>
            <a:ext cx="7049887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1000" i="1" baseline="30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publication age normalized to the first scientific publication. E.g.: the H-index of a researcher active for 10 years is compared to the H-index at the same age of all researchers who were active for more then 10 years</a:t>
            </a: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case of identical values the average is used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827F46CC-73B1-5694-1BB0-1EB86E3BAFE9}"/>
              </a:ext>
            </a:extLst>
          </p:cNvPr>
          <p:cNvSpPr txBox="1"/>
          <p:nvPr/>
        </p:nvSpPr>
        <p:spPr>
          <a:xfrm>
            <a:off x="8606494" y="6988109"/>
            <a:ext cx="3253670" cy="559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519">
                <a:solidFill>
                  <a:srgbClr val="FF0000"/>
                </a:solidFill>
              </a:rPr>
              <a:t>The red highlighting marks the difference between disciplines.</a:t>
            </a:r>
          </a:p>
        </p:txBody>
      </p:sp>
      <p:sp>
        <p:nvSpPr>
          <p:cNvPr id="24" name="Cím 1">
            <a:extLst>
              <a:ext uri="{FF2B5EF4-FFF2-40B4-BE49-F238E27FC236}">
                <a16:creationId xmlns:a16="http://schemas.microsoft.com/office/drawing/2014/main" id="{FCE2357F-354E-EF7F-ED72-BBDD1EF6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0" y="11669"/>
            <a:ext cx="9237900" cy="1099040"/>
          </a:xfrm>
        </p:spPr>
        <p:txBody>
          <a:bodyPr>
            <a:normAutofit/>
          </a:bodyPr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Calculation overview #</a:t>
            </a:r>
            <a:r>
              <a:rPr lang="hu-HU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402755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166890" y="2451976"/>
            <a:ext cx="171281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H-index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All citation, all </a:t>
            </a:r>
            <a:r>
              <a:rPr lang="en-AU" sz="1110" b="1" dirty="0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endParaRPr lang="en-AU" sz="11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699820" y="2451976"/>
            <a:ext cx="3513018" cy="644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Citation/year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Independent citations only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6058588" y="2451976"/>
            <a:ext cx="2345252" cy="8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 </a:t>
            </a:r>
            <a:endParaRPr lang="hu-HU" sz="2493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</a:t>
            </a:r>
            <a:r>
              <a:rPr lang="en-A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r>
              <a:rPr lang="en-AU" sz="111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last 5 years</a:t>
            </a:r>
            <a:endParaRPr lang="en-AU" sz="111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3001483" y="4813486"/>
            <a:ext cx="2921858" cy="644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Overall rank</a:t>
            </a:r>
          </a:p>
          <a:p>
            <a:pPr algn="ctr"/>
            <a:r>
              <a:rPr lang="hu-HU" sz="1110" dirty="0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 have 200% weight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585781" y="1483195"/>
            <a:ext cx="2343130" cy="475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All researchers</a:t>
            </a:r>
          </a:p>
        </p:txBody>
      </p:sp>
      <p:cxnSp>
        <p:nvCxnSpPr>
          <p:cNvPr id="10" name="Szögletes összekötő 9"/>
          <p:cNvCxnSpPr>
            <a:stCxn id="8" idx="2"/>
            <a:endCxn id="4" idx="0"/>
          </p:cNvCxnSpPr>
          <p:nvPr/>
        </p:nvCxnSpPr>
        <p:spPr>
          <a:xfrm rot="5400000">
            <a:off x="3643913" y="338542"/>
            <a:ext cx="492817" cy="373405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zögletes összekötő 10"/>
          <p:cNvCxnSpPr>
            <a:stCxn id="8" idx="2"/>
            <a:endCxn id="5" idx="0"/>
          </p:cNvCxnSpPr>
          <p:nvPr/>
        </p:nvCxnSpPr>
        <p:spPr>
          <a:xfrm rot="5400000">
            <a:off x="4860430" y="1555059"/>
            <a:ext cx="492817" cy="130101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zögletes összekötő 13"/>
          <p:cNvCxnSpPr>
            <a:stCxn id="8" idx="2"/>
            <a:endCxn id="6" idx="0"/>
          </p:cNvCxnSpPr>
          <p:nvPr/>
        </p:nvCxnSpPr>
        <p:spPr>
          <a:xfrm rot="16200000" flipH="1">
            <a:off x="6247872" y="1468633"/>
            <a:ext cx="492817" cy="147386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zögletes összekötő 16"/>
          <p:cNvCxnSpPr>
            <a:stCxn id="4" idx="2"/>
            <a:endCxn id="16" idx="0"/>
          </p:cNvCxnSpPr>
          <p:nvPr/>
        </p:nvCxnSpPr>
        <p:spPr>
          <a:xfrm rot="5400000">
            <a:off x="1579249" y="3711327"/>
            <a:ext cx="888094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zögletes összekötő 19"/>
          <p:cNvCxnSpPr>
            <a:stCxn id="6" idx="2"/>
            <a:endCxn id="19" idx="0"/>
          </p:cNvCxnSpPr>
          <p:nvPr/>
        </p:nvCxnSpPr>
        <p:spPr>
          <a:xfrm rot="16200000" flipH="1">
            <a:off x="6803864" y="3694630"/>
            <a:ext cx="858819" cy="411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zögletes összekötő 22"/>
          <p:cNvCxnSpPr>
            <a:stCxn id="5" idx="2"/>
            <a:endCxn id="18" idx="0"/>
          </p:cNvCxnSpPr>
          <p:nvPr/>
        </p:nvCxnSpPr>
        <p:spPr>
          <a:xfrm rot="16200000" flipH="1">
            <a:off x="3940900" y="3611900"/>
            <a:ext cx="1038012" cy="715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zövegdoboz 36"/>
          <p:cNvSpPr txBox="1"/>
          <p:nvPr/>
        </p:nvSpPr>
        <p:spPr>
          <a:xfrm>
            <a:off x="1366624" y="3323119"/>
            <a:ext cx="7143480" cy="644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Comparing to researchers of the same age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  <a:p>
            <a:pPr algn="ctr"/>
            <a:r>
              <a:rPr lang="en-AU" sz="1110" dirty="0">
                <a:latin typeface="Arial" panose="020B0604020202020204" pitchFamily="34" charset="0"/>
                <a:cs typeface="Arial" panose="020B0604020202020204" pitchFamily="34" charset="0"/>
              </a:rPr>
              <a:t>within the same scientific discipline, </a:t>
            </a:r>
            <a:r>
              <a:rPr lang="en-AU" sz="111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</a:t>
            </a:r>
            <a:r>
              <a:rPr lang="en-AU" sz="111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percentile table</a:t>
            </a:r>
            <a:r>
              <a:rPr lang="en-AU" sz="111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generated from the reference cohort</a:t>
            </a:r>
            <a:endParaRPr lang="en-AU" sz="1110" b="1" baseline="300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108235" y="4155374"/>
            <a:ext cx="1830119" cy="85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H-index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3169617" y="4134484"/>
            <a:ext cx="2587729" cy="473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Citation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5872496" y="4126099"/>
            <a:ext cx="2725671" cy="85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Publications rank</a:t>
            </a:r>
            <a:r>
              <a:rPr lang="en-AU" sz="2493" baseline="30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AU" sz="249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zögletes összekötő 27"/>
          <p:cNvCxnSpPr>
            <a:stCxn id="16" idx="2"/>
            <a:endCxn id="7" idx="1"/>
          </p:cNvCxnSpPr>
          <p:nvPr/>
        </p:nvCxnSpPr>
        <p:spPr>
          <a:xfrm rot="16200000" flipH="1">
            <a:off x="2450914" y="4585165"/>
            <a:ext cx="122949" cy="9781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zögletes összekötő 31"/>
          <p:cNvCxnSpPr>
            <a:stCxn id="18" idx="2"/>
            <a:endCxn id="7" idx="0"/>
          </p:cNvCxnSpPr>
          <p:nvPr/>
        </p:nvCxnSpPr>
        <p:spPr>
          <a:xfrm rot="5400000">
            <a:off x="4360290" y="4710293"/>
            <a:ext cx="205314" cy="107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zögletes összekötő 34"/>
          <p:cNvCxnSpPr>
            <a:stCxn id="19" idx="2"/>
            <a:endCxn id="7" idx="3"/>
          </p:cNvCxnSpPr>
          <p:nvPr/>
        </p:nvCxnSpPr>
        <p:spPr>
          <a:xfrm rot="5400000">
            <a:off x="6503226" y="4403627"/>
            <a:ext cx="152224" cy="1311991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8458534" y="2451976"/>
            <a:ext cx="1866377" cy="986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High impact</a:t>
            </a:r>
          </a:p>
          <a:p>
            <a:pPr algn="ctr"/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of </a:t>
            </a:r>
            <a:r>
              <a:rPr lang="hu-HU" sz="111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11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cited in the top 1% </a:t>
            </a:r>
            <a:r>
              <a:rPr lang="en-AU" sz="11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(per year) in the last 10 years</a:t>
            </a:r>
            <a:endParaRPr lang="en-AU" sz="111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5569068" y="5566821"/>
            <a:ext cx="3324294" cy="729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493" dirty="0">
                <a:latin typeface="Arial" panose="020B0604020202020204" pitchFamily="34" charset="0"/>
                <a:cs typeface="Arial" panose="020B0604020202020204" pitchFamily="34" charset="0"/>
              </a:rPr>
              <a:t>Overall score=</a:t>
            </a:r>
          </a:p>
          <a:p>
            <a:pPr algn="ctr"/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Overall rank </a:t>
            </a:r>
            <a:r>
              <a:rPr lang="en-AU" sz="1662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AU" sz="1662" baseline="-25000" dirty="0">
                <a:latin typeface="Arial" panose="020B0604020202020204" pitchFamily="34" charset="0"/>
                <a:cs typeface="Arial" panose="020B0604020202020204" pitchFamily="34" charset="0"/>
              </a:rPr>
              <a:t>(high impact)</a:t>
            </a:r>
            <a:r>
              <a:rPr lang="en-AU" sz="1662" dirty="0">
                <a:latin typeface="Arial" panose="020B0604020202020204" pitchFamily="34" charset="0"/>
                <a:cs typeface="Arial" panose="020B0604020202020204" pitchFamily="34" charset="0"/>
              </a:rPr>
              <a:t>*4</a:t>
            </a:r>
          </a:p>
        </p:txBody>
      </p:sp>
      <p:cxnSp>
        <p:nvCxnSpPr>
          <p:cNvPr id="27" name="Szögletes összekötő 26"/>
          <p:cNvCxnSpPr>
            <a:stCxn id="7" idx="2"/>
            <a:endCxn id="26" idx="1"/>
          </p:cNvCxnSpPr>
          <p:nvPr/>
        </p:nvCxnSpPr>
        <p:spPr>
          <a:xfrm rot="16200000" flipH="1">
            <a:off x="4778954" y="5141439"/>
            <a:ext cx="473571" cy="110665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zögletes összekötő 28"/>
          <p:cNvCxnSpPr>
            <a:stCxn id="8" idx="2"/>
            <a:endCxn id="25" idx="0"/>
          </p:cNvCxnSpPr>
          <p:nvPr/>
        </p:nvCxnSpPr>
        <p:spPr>
          <a:xfrm rot="16200000" flipH="1">
            <a:off x="7328126" y="388378"/>
            <a:ext cx="492817" cy="363437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zögletes összekötő 37"/>
          <p:cNvCxnSpPr>
            <a:stCxn id="25" idx="2"/>
            <a:endCxn id="26" idx="3"/>
          </p:cNvCxnSpPr>
          <p:nvPr/>
        </p:nvCxnSpPr>
        <p:spPr>
          <a:xfrm rot="5400000">
            <a:off x="7895811" y="4435640"/>
            <a:ext cx="2493465" cy="498361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alag felülnézetben 23">
            <a:extLst>
              <a:ext uri="{FF2B5EF4-FFF2-40B4-BE49-F238E27FC236}">
                <a16:creationId xmlns:a16="http://schemas.microsoft.com/office/drawing/2014/main" id="{2E1F54CF-DF8A-0BEC-AD4A-2A4553C3310C}"/>
              </a:ext>
            </a:extLst>
          </p:cNvPr>
          <p:cNvSpPr/>
          <p:nvPr/>
        </p:nvSpPr>
        <p:spPr>
          <a:xfrm>
            <a:off x="7587507" y="731788"/>
            <a:ext cx="3615413" cy="762430"/>
          </a:xfrm>
          <a:prstGeom prst="ribbon2">
            <a:avLst>
              <a:gd name="adj1" fmla="val 9641"/>
              <a:gd name="adj2" fmla="val 7082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fields in </a:t>
            </a:r>
            <a:r>
              <a:rPr lang="en-A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Arts &amp; Humanities </a:t>
            </a:r>
            <a:r>
              <a:rPr lang="en-A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field </a:t>
            </a:r>
            <a:r>
              <a:rPr lang="en-A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 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D9F6778A-2A81-5848-C516-82864C3BF77D}"/>
              </a:ext>
            </a:extLst>
          </p:cNvPr>
          <p:cNvSpPr/>
          <p:nvPr/>
        </p:nvSpPr>
        <p:spPr>
          <a:xfrm>
            <a:off x="19099" y="6939762"/>
            <a:ext cx="7049887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1000" i="1" baseline="30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publication age normalized to the first scientific publication. E.g.: the H-index of a researcher active for 10 years is compared to the H-index at the same age of all researchers who were active for more then 10 years</a:t>
            </a:r>
          </a:p>
          <a:p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AU" sz="10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AU" sz="1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case of identical values the average is used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0112273-9B96-C220-2419-7FA4D253C824}"/>
              </a:ext>
            </a:extLst>
          </p:cNvPr>
          <p:cNvSpPr txBox="1"/>
          <p:nvPr/>
        </p:nvSpPr>
        <p:spPr>
          <a:xfrm>
            <a:off x="8606494" y="6988109"/>
            <a:ext cx="3253670" cy="559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519">
                <a:solidFill>
                  <a:srgbClr val="FF0000"/>
                </a:solidFill>
              </a:rPr>
              <a:t>The red highlighting marks the difference between disciplines.</a:t>
            </a:r>
          </a:p>
        </p:txBody>
      </p:sp>
      <p:sp>
        <p:nvSpPr>
          <p:cNvPr id="31" name="Cím 1">
            <a:extLst>
              <a:ext uri="{FF2B5EF4-FFF2-40B4-BE49-F238E27FC236}">
                <a16:creationId xmlns:a16="http://schemas.microsoft.com/office/drawing/2014/main" id="{935B4B6C-F1DD-1538-4F00-6A030BBF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0" y="11669"/>
            <a:ext cx="9237900" cy="1099040"/>
          </a:xfrm>
        </p:spPr>
        <p:txBody>
          <a:bodyPr>
            <a:normAutofit/>
          </a:bodyPr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Calculation overview #</a:t>
            </a:r>
            <a:r>
              <a:rPr lang="hu-HU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933129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76F969-6D16-5626-6E95-658270FA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1819965" cy="1043076"/>
          </a:xfrm>
        </p:spPr>
        <p:txBody>
          <a:bodyPr>
            <a:normAutofit/>
          </a:bodyPr>
          <a:lstStyle/>
          <a:p>
            <a:r>
              <a:rPr lang="en-AU" b="1">
                <a:latin typeface="Arial" panose="020B0604020202020204" pitchFamily="34" charset="0"/>
                <a:cs typeface="Arial" panose="020B0604020202020204" pitchFamily="34" charset="0"/>
              </a:rPr>
              <a:t>Differences depending on data source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:a16="http://schemas.microsoft.com/office/drawing/2014/main" id="{1A5BA0E0-6E56-C45F-8CC6-389846CC8B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297028"/>
              </p:ext>
            </p:extLst>
          </p:nvPr>
        </p:nvGraphicFramePr>
        <p:xfrm>
          <a:off x="164595" y="1437957"/>
          <a:ext cx="11490772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6902">
                  <a:extLst>
                    <a:ext uri="{9D8B030D-6E8A-4147-A177-3AD203B41FA5}">
                      <a16:colId xmlns:a16="http://schemas.microsoft.com/office/drawing/2014/main" val="290300453"/>
                    </a:ext>
                  </a:extLst>
                </a:gridCol>
                <a:gridCol w="3010648">
                  <a:extLst>
                    <a:ext uri="{9D8B030D-6E8A-4147-A177-3AD203B41FA5}">
                      <a16:colId xmlns:a16="http://schemas.microsoft.com/office/drawing/2014/main" val="2845755497"/>
                    </a:ext>
                  </a:extLst>
                </a:gridCol>
                <a:gridCol w="1586753">
                  <a:extLst>
                    <a:ext uri="{9D8B030D-6E8A-4147-A177-3AD203B41FA5}">
                      <a16:colId xmlns:a16="http://schemas.microsoft.com/office/drawing/2014/main" val="1561180995"/>
                    </a:ext>
                  </a:extLst>
                </a:gridCol>
                <a:gridCol w="4706469">
                  <a:extLst>
                    <a:ext uri="{9D8B030D-6E8A-4147-A177-3AD203B41FA5}">
                      <a16:colId xmlns:a16="http://schemas.microsoft.com/office/drawing/2014/main" val="34810258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AU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Scopus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OpenAlex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MTMT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035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/>
                        <a:t>Included as papers</a:t>
                      </a:r>
                      <a:endParaRPr lang="en-AU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Article, review</a:t>
                      </a:r>
                      <a:endParaRPr lang="en-AU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Article, review</a:t>
                      </a:r>
                      <a:endParaRPr lang="en-AU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 </a:t>
                      </a:r>
                      <a:r>
                        <a:rPr lang="en-AU" sz="1800" noProof="0" dirty="0"/>
                        <a:t>Article, review, journal article with multiple or group authorships, short communication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6064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/>
                        <a:t>Included as publications</a:t>
                      </a:r>
                      <a:endParaRPr lang="en-AU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/>
                        <a:t>All Scopus-listed </a:t>
                      </a:r>
                      <a:r>
                        <a:rPr lang="en-AU" sz="1800" noProof="0" dirty="0"/>
                        <a:t>publications including journal article, review article, book, book chapter, monograph, conference publications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All OpenAlex listed publications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Article, review, journal article with multiple or group authorships, short communication, conference paper, book, monograph, textbook, handbook, conference proceedings, </a:t>
                      </a:r>
                      <a:r>
                        <a:rPr lang="en-AU" sz="1800" noProof="0"/>
                        <a:t>book chapter, conference abstracts</a:t>
                      </a:r>
                      <a:endParaRPr lang="en-AU" sz="18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422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 dirty="0"/>
                        <a:t>Lead authorship is defined 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First &amp; last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First, last, &amp; corresponding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First, last, &amp; corresponding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09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 dirty="0"/>
                        <a:t>Shared authorships included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2072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 dirty="0"/>
                        <a:t>Citation/year </a:t>
                      </a:r>
                      <a:r>
                        <a:rPr lang="hu-HU" sz="1800" b="1" noProof="0" dirty="0"/>
                        <a:t>value is </a:t>
                      </a:r>
                      <a:r>
                        <a:rPr lang="en-AU" sz="1800" b="1" noProof="0" dirty="0"/>
                        <a:t>based 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Independent citation</a:t>
                      </a:r>
                      <a:r>
                        <a:rPr lang="hu-HU" sz="1800" noProof="0" dirty="0"/>
                        <a:t>s</a:t>
                      </a:r>
                      <a:r>
                        <a:rPr lang="en-AU" sz="1800" noProof="0" dirty="0"/>
                        <a:t>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All citation</a:t>
                      </a:r>
                      <a:r>
                        <a:rPr lang="hu-HU" sz="1800" noProof="0" dirty="0"/>
                        <a:t>s</a:t>
                      </a:r>
                      <a:endParaRPr lang="en-AU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Independent citation</a:t>
                      </a:r>
                      <a:r>
                        <a:rPr lang="hu-HU" sz="1800" noProof="0" dirty="0"/>
                        <a:t>s</a:t>
                      </a:r>
                      <a:r>
                        <a:rPr lang="en-AU" sz="1800" noProof="0" dirty="0"/>
                        <a:t> only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8847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 dirty="0"/>
                        <a:t>Subfields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n=19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n=252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n=11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0232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noProof="0" dirty="0"/>
                        <a:t>Yearly citation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Entire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Last 10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noProof="0" dirty="0"/>
                        <a:t>Entire life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3106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46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6733F851-F164-C619-7E42-55DB62BE7FB9}"/>
              </a:ext>
            </a:extLst>
          </p:cNvPr>
          <p:cNvSpPr txBox="1">
            <a:spLocks/>
          </p:cNvSpPr>
          <p:nvPr/>
        </p:nvSpPr>
        <p:spPr>
          <a:xfrm>
            <a:off x="0" y="71042"/>
            <a:ext cx="10246471" cy="1213152"/>
          </a:xfrm>
          <a:prstGeom prst="rect">
            <a:avLst/>
          </a:prstGeom>
        </p:spPr>
        <p:txBody>
          <a:bodyPr vert="horz" lIns="77147" tIns="38574" rIns="77147" bIns="38574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3712" b="1" dirty="0">
                <a:latin typeface="Arial" panose="020B0604020202020204" pitchFamily="34" charset="0"/>
                <a:cs typeface="Arial" panose="020B0604020202020204" pitchFamily="34" charset="0"/>
              </a:rPr>
              <a:t>High impact (top 1%) thresholds when using Scopus data:</a:t>
            </a:r>
          </a:p>
        </p:txBody>
      </p:sp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0402B52B-3C50-C9E0-F59E-82D30564F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321759"/>
              </p:ext>
            </p:extLst>
          </p:nvPr>
        </p:nvGraphicFramePr>
        <p:xfrm>
          <a:off x="1141820" y="1529119"/>
          <a:ext cx="9198967" cy="4983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0616">
                  <a:extLst>
                    <a:ext uri="{9D8B030D-6E8A-4147-A177-3AD203B41FA5}">
                      <a16:colId xmlns:a16="http://schemas.microsoft.com/office/drawing/2014/main" val="445549488"/>
                    </a:ext>
                  </a:extLst>
                </a:gridCol>
                <a:gridCol w="3736953">
                  <a:extLst>
                    <a:ext uri="{9D8B030D-6E8A-4147-A177-3AD203B41FA5}">
                      <a16:colId xmlns:a16="http://schemas.microsoft.com/office/drawing/2014/main" val="814159567"/>
                    </a:ext>
                  </a:extLst>
                </a:gridCol>
                <a:gridCol w="1515699">
                  <a:extLst>
                    <a:ext uri="{9D8B030D-6E8A-4147-A177-3AD203B41FA5}">
                      <a16:colId xmlns:a16="http://schemas.microsoft.com/office/drawing/2014/main" val="1620747929"/>
                    </a:ext>
                  </a:extLst>
                </a:gridCol>
                <a:gridCol w="1515699">
                  <a:extLst>
                    <a:ext uri="{9D8B030D-6E8A-4147-A177-3AD203B41FA5}">
                      <a16:colId xmlns:a16="http://schemas.microsoft.com/office/drawing/2014/main" val="1497986732"/>
                    </a:ext>
                  </a:extLst>
                </a:gridCol>
              </a:tblGrid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b="1" u="none" strike="noStrike" noProof="0" dirty="0">
                          <a:effectLst/>
                        </a:rPr>
                        <a:t>DOMAIN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b="1" u="none" strike="noStrike" noProof="0" dirty="0">
                          <a:effectLst/>
                        </a:rPr>
                        <a:t>FIELD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CITATION/YEAR</a:t>
                      </a: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SOURCE</a:t>
                      </a: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463334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Applied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Agriculture, Fisheries &amp; Forestry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14.3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00759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Applied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Built Environment &amp; Design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Computed</a:t>
                      </a: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261359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Applied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Enabling &amp; Strategic Technologies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Computed</a:t>
                      </a: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29897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Applied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Engineering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16.7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15751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Applied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Information &amp; Communication Technologies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17.6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425258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Arts &amp; Humanities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Communication &amp; Textual Studies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11.5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Social sciences</a:t>
                      </a:r>
                      <a:endParaRPr lang="en-AU" sz="16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289552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Arts &amp; Humanities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Historical Studies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11.5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Social sciences</a:t>
                      </a:r>
                      <a:endParaRPr lang="en-AU" sz="16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444312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Arts &amp; Humanities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Philosophy &amp; Theology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11.5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A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Social sciences</a:t>
                      </a:r>
                      <a:endParaRPr lang="en-AU" sz="16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61275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Economic &amp; Social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Economics &amp; Business 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16.6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114176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Economic &amp; Social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Social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11.5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02367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Health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Biomedical Research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32.6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046207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Health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Clinical Medicine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18.1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107498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Health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Psychology &amp; Cognitive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16.0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931885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Health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Public Health &amp; Health Services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22.2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Computed</a:t>
                      </a:r>
                    </a:p>
                  </a:txBody>
                  <a:tcPr marL="5357" marR="5357" marT="535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168784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Natural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Biology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21.0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61625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Natural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Chemistry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21.2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487485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Natural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Earth &amp; Environmental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16.3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443982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Natural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Mathematics &amp; Statistics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7.2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554408"/>
                  </a:ext>
                </a:extLst>
              </a:tr>
              <a:tr h="185368"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Natural Sciences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600" u="none" strike="noStrike" noProof="0" dirty="0">
                          <a:effectLst/>
                        </a:rPr>
                        <a:t>Physics &amp; Astronomy</a:t>
                      </a:r>
                      <a:endParaRPr lang="en-AU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1" u="none" strike="noStrike" noProof="0" dirty="0">
                          <a:effectLst/>
                        </a:rPr>
                        <a:t>16.2</a:t>
                      </a:r>
                      <a:endParaRPr lang="en-AU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WoS</a:t>
                      </a:r>
                    </a:p>
                  </a:txBody>
                  <a:tcPr marL="5357" marR="5357" marT="5357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458015"/>
                  </a:ext>
                </a:extLst>
              </a:tr>
            </a:tbl>
          </a:graphicData>
        </a:graphic>
      </p:graphicFrame>
      <p:sp>
        <p:nvSpPr>
          <p:cNvPr id="10" name="Szövegdoboz 9">
            <a:extLst>
              <a:ext uri="{FF2B5EF4-FFF2-40B4-BE49-F238E27FC236}">
                <a16:creationId xmlns:a16="http://schemas.microsoft.com/office/drawing/2014/main" id="{2D68A713-E224-8926-5361-F65BF85F816B}"/>
              </a:ext>
            </a:extLst>
          </p:cNvPr>
          <p:cNvSpPr txBox="1"/>
          <p:nvPr/>
        </p:nvSpPr>
        <p:spPr>
          <a:xfrm>
            <a:off x="2609339" y="6697320"/>
            <a:ext cx="6127987" cy="791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519" dirty="0">
                <a:solidFill>
                  <a:srgbClr val="FF0000"/>
                </a:solidFill>
              </a:rPr>
              <a:t>Citation = all independent citation</a:t>
            </a:r>
          </a:p>
          <a:p>
            <a:pPr algn="ctr"/>
            <a:r>
              <a:rPr lang="en-AU" sz="1519" dirty="0">
                <a:solidFill>
                  <a:srgbClr val="FF0000"/>
                </a:solidFill>
              </a:rPr>
              <a:t>WoS = average WoS citation threshold per year for each year 2013-2023</a:t>
            </a:r>
          </a:p>
          <a:p>
            <a:pPr algn="ctr"/>
            <a:r>
              <a:rPr lang="en-AU" sz="1519" dirty="0">
                <a:solidFill>
                  <a:srgbClr val="FF0000"/>
                </a:solidFill>
              </a:rPr>
              <a:t>Computed = average of all other fields within domain</a:t>
            </a:r>
          </a:p>
        </p:txBody>
      </p:sp>
    </p:spTree>
    <p:extLst>
      <p:ext uri="{BB962C8B-B14F-4D97-AF65-F5344CB8AC3E}">
        <p14:creationId xmlns:p14="http://schemas.microsoft.com/office/powerpoint/2010/main" val="4265707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33EB2EE9-EB60-949C-C9EC-2979DF6B79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229161"/>
              </p:ext>
            </p:extLst>
          </p:nvPr>
        </p:nvGraphicFramePr>
        <p:xfrm>
          <a:off x="2012482" y="2009357"/>
          <a:ext cx="7854298" cy="3738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8183">
                  <a:extLst>
                    <a:ext uri="{9D8B030D-6E8A-4147-A177-3AD203B41FA5}">
                      <a16:colId xmlns:a16="http://schemas.microsoft.com/office/drawing/2014/main" val="2410643361"/>
                    </a:ext>
                  </a:extLst>
                </a:gridCol>
                <a:gridCol w="2306170">
                  <a:extLst>
                    <a:ext uri="{9D8B030D-6E8A-4147-A177-3AD203B41FA5}">
                      <a16:colId xmlns:a16="http://schemas.microsoft.com/office/drawing/2014/main" val="2831289768"/>
                    </a:ext>
                  </a:extLst>
                </a:gridCol>
                <a:gridCol w="1569945">
                  <a:extLst>
                    <a:ext uri="{9D8B030D-6E8A-4147-A177-3AD203B41FA5}">
                      <a16:colId xmlns:a16="http://schemas.microsoft.com/office/drawing/2014/main" val="2312777104"/>
                    </a:ext>
                  </a:extLst>
                </a:gridCol>
              </a:tblGrid>
              <a:tr h="132080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1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FIELD</a:t>
                      </a:r>
                      <a:endParaRPr lang="en-AU" sz="2000" b="1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2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CITATION/YEAR</a:t>
                      </a: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2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SOURCE</a:t>
                      </a:r>
                    </a:p>
                  </a:txBody>
                  <a:tcPr marL="5357" marR="5357" marT="5357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385669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Literature and language sciences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777131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Philosophy and history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87593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Economics and law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481179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Agricultural sciences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546107"/>
                  </a:ext>
                </a:extLst>
              </a:tr>
              <a:tr h="33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Medicine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30422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Biology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00850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Mathematics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008486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Engineering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714096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Chemistry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867291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Earth sciences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31937"/>
                  </a:ext>
                </a:extLst>
              </a:tr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Physics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hu-H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NRDIO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450599"/>
                  </a:ext>
                </a:extLst>
              </a:tr>
            </a:tbl>
          </a:graphicData>
        </a:graphic>
      </p:graphicFrame>
      <p:sp>
        <p:nvSpPr>
          <p:cNvPr id="5" name="Cím 1">
            <a:extLst>
              <a:ext uri="{FF2B5EF4-FFF2-40B4-BE49-F238E27FC236}">
                <a16:creationId xmlns:a16="http://schemas.microsoft.com/office/drawing/2014/main" id="{72589E84-D14D-F20F-89B2-7D2CB25ACFBF}"/>
              </a:ext>
            </a:extLst>
          </p:cNvPr>
          <p:cNvSpPr txBox="1">
            <a:spLocks/>
          </p:cNvSpPr>
          <p:nvPr/>
        </p:nvSpPr>
        <p:spPr>
          <a:xfrm>
            <a:off x="0" y="71042"/>
            <a:ext cx="10246471" cy="1246770"/>
          </a:xfrm>
          <a:prstGeom prst="rect">
            <a:avLst/>
          </a:prstGeom>
        </p:spPr>
        <p:txBody>
          <a:bodyPr vert="horz" lIns="77147" tIns="38574" rIns="77147" bIns="38574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3712" b="1" dirty="0">
                <a:latin typeface="Arial" panose="020B0604020202020204" pitchFamily="34" charset="0"/>
                <a:cs typeface="Arial" panose="020B0604020202020204" pitchFamily="34" charset="0"/>
              </a:rPr>
              <a:t>High impact (top 1%) thresholds when using MTMT data: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A9E9A60B-3998-C542-00AC-82F72DA163AC}"/>
              </a:ext>
            </a:extLst>
          </p:cNvPr>
          <p:cNvSpPr txBox="1"/>
          <p:nvPr/>
        </p:nvSpPr>
        <p:spPr>
          <a:xfrm>
            <a:off x="2985856" y="6143265"/>
            <a:ext cx="6127987" cy="326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519" i="1">
                <a:solidFill>
                  <a:srgbClr val="FF0000"/>
                </a:solidFill>
              </a:rPr>
              <a:t>NRDIO = National Research, Development, and Innovation Office</a:t>
            </a:r>
          </a:p>
        </p:txBody>
      </p:sp>
    </p:spTree>
    <p:extLst>
      <p:ext uri="{BB962C8B-B14F-4D97-AF65-F5344CB8AC3E}">
        <p14:creationId xmlns:p14="http://schemas.microsoft.com/office/powerpoint/2010/main" val="87609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</TotalTime>
  <Words>1038</Words>
  <Application>Microsoft Office PowerPoint</Application>
  <PresentationFormat>Egyéni</PresentationFormat>
  <Paragraphs>232</Paragraphs>
  <Slides>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Quick start guide</vt:lpstr>
      <vt:lpstr>Calculation overview #1/3</vt:lpstr>
      <vt:lpstr>Calculation overview #2/3</vt:lpstr>
      <vt:lpstr>Calculation overview #3/3</vt:lpstr>
      <vt:lpstr>Differences depending on data source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publikációs teljesítmény kor- és tudományterület specifikus mérése</dc:title>
  <dc:creator>Balázs Győrffy</dc:creator>
  <cp:lastModifiedBy>Balázs</cp:lastModifiedBy>
  <cp:revision>37</cp:revision>
  <cp:lastPrinted>2020-10-13T20:19:17Z</cp:lastPrinted>
  <dcterms:created xsi:type="dcterms:W3CDTF">2020-02-19T06:20:57Z</dcterms:created>
  <dcterms:modified xsi:type="dcterms:W3CDTF">2025-10-09T19:02:48Z</dcterms:modified>
</cp:coreProperties>
</file>